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48" r:id="rId1"/>
  </p:sldMasterIdLst>
  <p:notesMasterIdLst>
    <p:notesMasterId r:id="rId105"/>
  </p:notesMasterIdLst>
  <p:sldIdLst>
    <p:sldId id="256" r:id="rId2"/>
    <p:sldId id="258" r:id="rId3"/>
    <p:sldId id="257" r:id="rId4"/>
    <p:sldId id="259" r:id="rId5"/>
    <p:sldId id="281" r:id="rId6"/>
    <p:sldId id="282" r:id="rId7"/>
    <p:sldId id="283" r:id="rId8"/>
    <p:sldId id="284" r:id="rId9"/>
    <p:sldId id="300" r:id="rId10"/>
    <p:sldId id="260" r:id="rId11"/>
    <p:sldId id="285" r:id="rId12"/>
    <p:sldId id="261" r:id="rId13"/>
    <p:sldId id="286" r:id="rId14"/>
    <p:sldId id="262" r:id="rId15"/>
    <p:sldId id="287" r:id="rId16"/>
    <p:sldId id="263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311" r:id="rId26"/>
    <p:sldId id="264" r:id="rId27"/>
    <p:sldId id="296" r:id="rId28"/>
    <p:sldId id="297" r:id="rId29"/>
    <p:sldId id="298" r:id="rId30"/>
    <p:sldId id="299" r:id="rId31"/>
    <p:sldId id="265" r:id="rId32"/>
    <p:sldId id="302" r:id="rId33"/>
    <p:sldId id="303" r:id="rId34"/>
    <p:sldId id="304" r:id="rId35"/>
    <p:sldId id="305" r:id="rId36"/>
    <p:sldId id="266" r:id="rId37"/>
    <p:sldId id="306" r:id="rId38"/>
    <p:sldId id="307" r:id="rId39"/>
    <p:sldId id="308" r:id="rId40"/>
    <p:sldId id="309" r:id="rId41"/>
    <p:sldId id="267" r:id="rId42"/>
    <p:sldId id="310" r:id="rId43"/>
    <p:sldId id="268" r:id="rId44"/>
    <p:sldId id="269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270" r:id="rId54"/>
    <p:sldId id="321" r:id="rId55"/>
    <p:sldId id="322" r:id="rId56"/>
    <p:sldId id="323" r:id="rId57"/>
    <p:sldId id="324" r:id="rId58"/>
    <p:sldId id="327" r:id="rId59"/>
    <p:sldId id="325" r:id="rId60"/>
    <p:sldId id="329" r:id="rId61"/>
    <p:sldId id="330" r:id="rId62"/>
    <p:sldId id="328" r:id="rId63"/>
    <p:sldId id="271" r:id="rId64"/>
    <p:sldId id="332" r:id="rId65"/>
    <p:sldId id="333" r:id="rId66"/>
    <p:sldId id="331" r:id="rId67"/>
    <p:sldId id="336" r:id="rId68"/>
    <p:sldId id="345" r:id="rId69"/>
    <p:sldId id="346" r:id="rId70"/>
    <p:sldId id="347" r:id="rId71"/>
    <p:sldId id="272" r:id="rId72"/>
    <p:sldId id="273" r:id="rId73"/>
    <p:sldId id="339" r:id="rId74"/>
    <p:sldId id="340" r:id="rId75"/>
    <p:sldId id="341" r:id="rId76"/>
    <p:sldId id="274" r:id="rId77"/>
    <p:sldId id="348" r:id="rId78"/>
    <p:sldId id="350" r:id="rId79"/>
    <p:sldId id="351" r:id="rId80"/>
    <p:sldId id="365" r:id="rId81"/>
    <p:sldId id="354" r:id="rId82"/>
    <p:sldId id="353" r:id="rId83"/>
    <p:sldId id="362" r:id="rId84"/>
    <p:sldId id="358" r:id="rId85"/>
    <p:sldId id="363" r:id="rId86"/>
    <p:sldId id="276" r:id="rId87"/>
    <p:sldId id="361" r:id="rId88"/>
    <p:sldId id="364" r:id="rId89"/>
    <p:sldId id="277" r:id="rId90"/>
    <p:sldId id="278" r:id="rId91"/>
    <p:sldId id="375" r:id="rId92"/>
    <p:sldId id="376" r:id="rId93"/>
    <p:sldId id="366" r:id="rId94"/>
    <p:sldId id="369" r:id="rId95"/>
    <p:sldId id="370" r:id="rId96"/>
    <p:sldId id="279" r:id="rId97"/>
    <p:sldId id="367" r:id="rId98"/>
    <p:sldId id="371" r:id="rId99"/>
    <p:sldId id="377" r:id="rId100"/>
    <p:sldId id="378" r:id="rId101"/>
    <p:sldId id="379" r:id="rId102"/>
    <p:sldId id="372" r:id="rId103"/>
    <p:sldId id="373" r:id="rId10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779" autoAdjust="0"/>
  </p:normalViewPr>
  <p:slideViewPr>
    <p:cSldViewPr>
      <p:cViewPr>
        <p:scale>
          <a:sx n="100" d="100"/>
          <a:sy n="100" d="100"/>
        </p:scale>
        <p:origin x="-192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6C382-07F0-4D6A-AB6B-54AFB5BB96A3}" type="datetimeFigureOut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70C32-6B5C-40DE-B565-4A755C60DB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0C32-6B5C-40DE-B565-4A755C60DB0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0C32-6B5C-40DE-B565-4A755C60DB0B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0C32-6B5C-40DE-B565-4A755C60DB0B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</a:t>
            </a:r>
            <a:r>
              <a:rPr lang="zh-CN" altLang="en-US" dirty="0" smtClean="0"/>
              <a:t>个独立的储能元件。两个电容并联算一个大电容，两个电感串联算一个大电感。弹簧。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0C32-6B5C-40DE-B565-4A755C60DB0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0C32-6B5C-40DE-B565-4A755C60DB0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0C32-6B5C-40DE-B565-4A755C60DB0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0C32-6B5C-40DE-B565-4A755C60DB0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0C32-6B5C-40DE-B565-4A755C60DB0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0C32-6B5C-40DE-B565-4A755C60DB0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0C32-6B5C-40DE-B565-4A755C60DB0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370C32-6B5C-40DE-B565-4A755C60DB0B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25E5-F164-494E-AEB0-7EC99E0B6CB7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1B1-C3E2-454C-8D67-EAC4BDB09120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EF97-F931-492B-91AF-AB27D82127E6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AFC5-0D5B-4880-88C9-B954D570405B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idx="13"/>
          </p:nvPr>
        </p:nvSpPr>
        <p:spPr bwMode="auto">
          <a:xfrm>
            <a:off x="457200" y="1371600"/>
            <a:ext cx="8229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C1EB-5C61-4E11-8595-926DDA538877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3C4A4-6026-4B7B-AEDC-85A4042EFD27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4E62-E4EF-4AF8-A3D0-1057192036B0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BE3C-6FCF-46A1-A217-728078CA72B8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3C93F-2713-4885-B83C-C64BDCF0B1E2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FF18-67F4-451F-A6F9-03B80292BE49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48940-8A9C-49E5-BC2C-222787F901B6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07C6C-79B9-4B74-8C97-0B4FE7ECFE3A}" type="datetime1">
              <a:rPr lang="zh-CN" altLang="en-US" smtClean="0"/>
              <a:pPr/>
              <a:t>2015-10-29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05FF2-79CE-4E26-9E06-FFA6471952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file:///C:\Documents%20and%20Settings\Administrator\&#26700;&#38754;\&#21160;&#24577;&#31995;&#32479;&#24314;&#27169;\&#32472;&#22270;1.vsd\Drawing\~&#39029;-2\Sheet.1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Administrator\&#26700;&#38754;\&#21160;&#24577;&#31995;&#32479;&#24314;&#27169;\Flyball%20governor%20for%20flow%20control.wmv" TargetMode="External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16832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  <a:t>Representation and</a:t>
            </a:r>
            <a:b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</a:b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  <a:t>Analysis of Dynamical Systems</a:t>
            </a:r>
            <a:endParaRPr lang="zh-CN" altLang="en-US" sz="3600" b="1" dirty="0">
              <a:solidFill>
                <a:schemeClr val="accent1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ts val="2800"/>
              </a:lnSpc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裴 昕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ts val="2800"/>
              </a:lnSpc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PMingLiU" pitchFamily="18" charset="-120"/>
                <a:ea typeface="PMingLiU" pitchFamily="18" charset="-120"/>
                <a:cs typeface="Meiryo UI" pitchFamily="34" charset="-128"/>
              </a:rPr>
              <a:t>S-I-A-E</a:t>
            </a:r>
          </a:p>
          <a:p>
            <a:pPr>
              <a:lnSpc>
                <a:spcPts val="2800"/>
              </a:lnSpc>
            </a:pP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PMingLiU" pitchFamily="18" charset="-120"/>
              <a:ea typeface="PMingLiU" pitchFamily="18" charset="-120"/>
              <a:cs typeface="Meiryo UI" pitchFamily="34" charset="-128"/>
            </a:endParaRPr>
          </a:p>
          <a:p>
            <a:pPr>
              <a:lnSpc>
                <a:spcPts val="2800"/>
              </a:lnSpc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PMingLiU" pitchFamily="18" charset="-120"/>
                <a:ea typeface="PMingLiU" pitchFamily="18" charset="-120"/>
                <a:cs typeface="Meiryo UI" pitchFamily="34" charset="-128"/>
              </a:rPr>
              <a:t>2015.9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PMingLiU" pitchFamily="18" charset="-120"/>
              <a:ea typeface="PMingLiU" pitchFamily="18" charset="-120"/>
              <a:cs typeface="Meiryo UI" pitchFamily="34" charset="-128"/>
            </a:endParaRPr>
          </a:p>
        </p:txBody>
      </p:sp>
      <p:pic>
        <p:nvPicPr>
          <p:cNvPr id="4" name="图片 3" descr="校徽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07296" y="332656"/>
            <a:ext cx="1556792" cy="1556792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24008" y="3501008"/>
            <a:ext cx="8495984" cy="0"/>
            <a:chOff x="324008" y="3356992"/>
            <a:chExt cx="8495984" cy="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499992" y="3356992"/>
              <a:ext cx="4320000" cy="0"/>
            </a:xfrm>
            <a:prstGeom prst="line">
              <a:avLst/>
            </a:prstGeom>
            <a:ln w="38100" cap="rnd">
              <a:gradFill flip="none" rotWithShape="1">
                <a:gsLst>
                  <a:gs pos="25000">
                    <a:schemeClr val="accent1">
                      <a:lumMod val="75000"/>
                    </a:schemeClr>
                  </a:gs>
                  <a:gs pos="79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6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24008" y="3356992"/>
              <a:ext cx="4320000" cy="0"/>
            </a:xfrm>
            <a:prstGeom prst="line">
              <a:avLst/>
            </a:prstGeom>
            <a:ln w="38100" cap="rnd">
              <a:gradFill flip="none" rotWithShape="1">
                <a:gsLst>
                  <a:gs pos="25000">
                    <a:schemeClr val="accent1">
                      <a:lumMod val="75000"/>
                    </a:schemeClr>
                  </a:gs>
                  <a:gs pos="79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6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556792"/>
            <a:ext cx="8003232" cy="5184576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20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Generalities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A </a:t>
            </a:r>
            <a:r>
              <a:rPr lang="en-US" altLang="zh-CN" sz="2000" dirty="0"/>
              <a:t>first introductive </a:t>
            </a:r>
            <a:r>
              <a:rPr lang="en-US" altLang="zh-CN" sz="2000" dirty="0" smtClean="0"/>
              <a:t>example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Dynamic </a:t>
            </a:r>
            <a:r>
              <a:rPr lang="en-US" altLang="zh-CN" sz="2000" dirty="0"/>
              <a:t>system </a:t>
            </a:r>
            <a:r>
              <a:rPr lang="en-US" altLang="zh-CN" sz="2000" dirty="0" smtClean="0"/>
              <a:t>classification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and mathematical representations of </a:t>
            </a: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models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2708920"/>
            <a:ext cx="7848872" cy="2880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16832"/>
            <a:ext cx="7848872" cy="360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Exercise: controllability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306496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400" u="sng" dirty="0" smtClean="0"/>
              <a:t>Exercise</a:t>
            </a:r>
            <a:r>
              <a:rPr lang="en-US" altLang="zh-CN" sz="2400" dirty="0" smtClean="0"/>
              <a:t>: consider the controllability of the following system </a:t>
            </a: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100</a:t>
            </a:fld>
            <a:endParaRPr lang="zh-CN" alt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0" y="2305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2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2097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3688" y="2132856"/>
            <a:ext cx="5067300" cy="1114425"/>
          </a:xfrm>
          <a:prstGeom prst="rect">
            <a:avLst/>
          </a:prstGeom>
          <a:noFill/>
        </p:spPr>
      </p:pic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0" y="15716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101</a:t>
            </a:fld>
            <a:endParaRPr lang="zh-CN" altLang="en-US"/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4984" y="1566908"/>
            <a:ext cx="4460184" cy="1492105"/>
          </a:xfrm>
          <a:prstGeom prst="rect">
            <a:avLst/>
          </a:prstGeom>
          <a:noFill/>
        </p:spPr>
      </p:pic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41079" y="1584920"/>
            <a:ext cx="903329" cy="1484040"/>
          </a:xfrm>
          <a:prstGeom prst="rect">
            <a:avLst/>
          </a:prstGeom>
          <a:noFill/>
        </p:spPr>
      </p:pic>
      <p:pic>
        <p:nvPicPr>
          <p:cNvPr id="133121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4983" y="3148274"/>
            <a:ext cx="3484270" cy="330683"/>
          </a:xfrm>
          <a:prstGeom prst="rect">
            <a:avLst/>
          </a:prstGeom>
          <a:noFill/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4983" y="4199662"/>
            <a:ext cx="3395547" cy="1677610"/>
          </a:xfrm>
          <a:prstGeom prst="rect">
            <a:avLst/>
          </a:prstGeom>
          <a:noFill/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09439" y="4199662"/>
            <a:ext cx="1306600" cy="1677610"/>
          </a:xfrm>
          <a:prstGeom prst="rect">
            <a:avLst/>
          </a:prstGeom>
          <a:noFill/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4983" y="5826556"/>
            <a:ext cx="2718049" cy="338748"/>
          </a:xfrm>
          <a:prstGeom prst="rect">
            <a:avLst/>
          </a:prstGeom>
          <a:noFill/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457200" y="116632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Controllability form &amp; </a:t>
            </a:r>
            <a:r>
              <a:rPr lang="en-US" altLang="zh-CN" sz="2800" b="1" dirty="0" err="1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Observability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 form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5576" y="908720"/>
            <a:ext cx="82809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u="sng" dirty="0" smtClean="0"/>
              <a:t>Controllability form</a:t>
            </a:r>
            <a:r>
              <a:rPr lang="en-US" altLang="zh-CN" sz="2400" dirty="0" smtClean="0"/>
              <a:t>:</a:t>
            </a:r>
          </a:p>
          <a:p>
            <a:pPr>
              <a:buFont typeface="Wingdings" pitchFamily="2" charset="2"/>
              <a:buChar char="Ø"/>
            </a:pPr>
            <a:endParaRPr lang="en-US" altLang="zh-CN" sz="2400" u="sng" dirty="0" smtClean="0"/>
          </a:p>
          <a:p>
            <a:pPr>
              <a:buFont typeface="Wingdings" pitchFamily="2" charset="2"/>
              <a:buChar char="Ø"/>
            </a:pPr>
            <a:endParaRPr lang="en-US" altLang="zh-CN" sz="2400" u="sng" dirty="0" smtClean="0"/>
          </a:p>
          <a:p>
            <a:pPr>
              <a:buFont typeface="Wingdings" pitchFamily="2" charset="2"/>
              <a:buChar char="Ø"/>
            </a:pPr>
            <a:endParaRPr lang="en-US" altLang="zh-CN" sz="2400" u="sng" dirty="0" smtClean="0"/>
          </a:p>
          <a:p>
            <a:pPr>
              <a:buFont typeface="Wingdings" pitchFamily="2" charset="2"/>
              <a:buChar char="Ø"/>
            </a:pPr>
            <a:endParaRPr lang="en-US" altLang="zh-CN" sz="3200" u="sng" dirty="0" smtClean="0"/>
          </a:p>
          <a:p>
            <a:pPr>
              <a:buFont typeface="Wingdings" pitchFamily="2" charset="2"/>
              <a:buChar char="Ø"/>
            </a:pPr>
            <a:endParaRPr lang="en-US" altLang="zh-CN" sz="2400" u="sng" dirty="0" smtClean="0"/>
          </a:p>
          <a:p>
            <a:pPr>
              <a:buFont typeface="Wingdings" pitchFamily="2" charset="2"/>
              <a:buChar char="Ø"/>
            </a:pPr>
            <a:endParaRPr lang="en-US" altLang="zh-CN" sz="2400" u="sng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sz="2400" u="sng" dirty="0" err="1" smtClean="0"/>
              <a:t>Observability</a:t>
            </a:r>
            <a:r>
              <a:rPr lang="en-US" altLang="zh-CN" sz="2400" u="sng" dirty="0" smtClean="0"/>
              <a:t> form</a:t>
            </a:r>
            <a:r>
              <a:rPr lang="en-US" altLang="zh-CN" sz="2400" dirty="0" smtClean="0"/>
              <a:t> :</a:t>
            </a:r>
            <a:endParaRPr lang="en-US" altLang="zh-CN" sz="2400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457200" y="116632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Controllability form &amp; </a:t>
            </a:r>
            <a:r>
              <a:rPr lang="en-US" altLang="zh-CN" sz="2800" b="1" dirty="0" err="1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Observability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 form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t="54545" b="11688"/>
          <a:stretch>
            <a:fillRect/>
          </a:stretch>
        </p:blipFill>
        <p:spPr bwMode="auto">
          <a:xfrm>
            <a:off x="683568" y="1052736"/>
            <a:ext cx="807115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102</a:t>
            </a:fld>
            <a:endParaRPr lang="zh-CN" alt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15049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2352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2924944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400" u="sng" dirty="0" smtClean="0"/>
              <a:t>Exercise</a:t>
            </a:r>
            <a:r>
              <a:rPr lang="en-US" altLang="zh-CN" sz="2400" dirty="0" smtClean="0"/>
              <a:t>: Compute the controllability form and the </a:t>
            </a:r>
            <a:r>
              <a:rPr lang="en-US" altLang="zh-CN" sz="2400" dirty="0" err="1" smtClean="0"/>
              <a:t>observability</a:t>
            </a:r>
            <a:r>
              <a:rPr lang="en-US" altLang="zh-CN" sz="2400" dirty="0" smtClean="0"/>
              <a:t> form of the following system 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9712" y="3868266"/>
            <a:ext cx="4133850" cy="1047750"/>
          </a:xfrm>
          <a:prstGeom prst="rect">
            <a:avLst/>
          </a:prstGeom>
          <a:noFill/>
        </p:spPr>
      </p:pic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5054699"/>
            <a:ext cx="2476500" cy="390525"/>
          </a:xfrm>
          <a:prstGeom prst="rect">
            <a:avLst/>
          </a:prstGeom>
          <a:noFill/>
        </p:spPr>
      </p:pic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0" y="15049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0" y="2352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</a:blip>
          <a:srcRect b="42454"/>
          <a:stretch>
            <a:fillRect/>
          </a:stretch>
        </p:blipFill>
        <p:spPr bwMode="auto">
          <a:xfrm>
            <a:off x="467544" y="1196752"/>
            <a:ext cx="8316416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57200" y="116632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Minimal realization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103</a:t>
            </a:fld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41163" r="12764" b="32839"/>
          <a:stretch>
            <a:fillRect/>
          </a:stretch>
        </p:blipFill>
        <p:spPr bwMode="auto">
          <a:xfrm>
            <a:off x="1043608" y="5085184"/>
            <a:ext cx="734481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A first introductive example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95" y="980728"/>
            <a:ext cx="328612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/>
          <p:cNvGrpSpPr/>
          <p:nvPr/>
        </p:nvGrpSpPr>
        <p:grpSpPr>
          <a:xfrm>
            <a:off x="4644008" y="1052736"/>
            <a:ext cx="3772853" cy="3384376"/>
            <a:chOff x="4788024" y="1124744"/>
            <a:chExt cx="3772853" cy="3384376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3264" y="1458739"/>
              <a:ext cx="3757613" cy="3050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 cstate="print">
              <a:biLevel thresh="50000"/>
            </a:blip>
            <a:srcRect/>
            <a:stretch>
              <a:fillRect/>
            </a:stretch>
          </p:blipFill>
          <p:spPr bwMode="auto">
            <a:xfrm>
              <a:off x="4788024" y="1124744"/>
              <a:ext cx="3771900" cy="321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858" y="4509120"/>
            <a:ext cx="8279606" cy="205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556792"/>
            <a:ext cx="8003232" cy="5184576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20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Generalities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A </a:t>
            </a:r>
            <a:r>
              <a:rPr lang="en-US" altLang="zh-CN" sz="2000" dirty="0"/>
              <a:t>first introductive </a:t>
            </a:r>
            <a:r>
              <a:rPr lang="en-US" altLang="zh-CN" sz="2000" dirty="0" smtClean="0"/>
              <a:t>example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Dynamic </a:t>
            </a:r>
            <a:r>
              <a:rPr lang="en-US" altLang="zh-CN" sz="2000" dirty="0"/>
              <a:t>system </a:t>
            </a:r>
            <a:r>
              <a:rPr lang="en-US" altLang="zh-CN" sz="2000" dirty="0" smtClean="0"/>
              <a:t>classification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and mathematical representations of </a:t>
            </a: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models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3212976"/>
            <a:ext cx="7848872" cy="22322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988840"/>
            <a:ext cx="7848872" cy="6480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Dynamic system classification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08912" cy="504056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A dynamic system between its input </a:t>
            </a:r>
            <a:r>
              <a:rPr lang="en-US" altLang="zh-CN" sz="2400" i="1" dirty="0" smtClean="0">
                <a:latin typeface="Georgia" pitchFamily="18" charset="0"/>
                <a:cs typeface="Courier New" pitchFamily="49" charset="0"/>
              </a:rPr>
              <a:t>u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and its output </a:t>
            </a:r>
            <a:r>
              <a:rPr lang="en-US" altLang="zh-CN" sz="2400" i="1" dirty="0" smtClean="0">
                <a:latin typeface="Georgia" pitchFamily="18" charset="0"/>
                <a:cs typeface="Courier New" pitchFamily="49" charset="0"/>
              </a:rPr>
              <a:t>y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can be: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11560" y="1700808"/>
            <a:ext cx="8173244" cy="4722755"/>
            <a:chOff x="611560" y="1700808"/>
            <a:chExt cx="8173244" cy="472275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620"/>
            <a:stretch>
              <a:fillRect/>
            </a:stretch>
          </p:blipFill>
          <p:spPr bwMode="auto">
            <a:xfrm>
              <a:off x="755576" y="1700808"/>
              <a:ext cx="8029228" cy="4722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流程图: 联系 9"/>
            <p:cNvSpPr/>
            <p:nvPr/>
          </p:nvSpPr>
          <p:spPr>
            <a:xfrm>
              <a:off x="611560" y="1916832"/>
              <a:ext cx="72008" cy="7200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联系 10"/>
            <p:cNvSpPr/>
            <p:nvPr/>
          </p:nvSpPr>
          <p:spPr>
            <a:xfrm>
              <a:off x="611560" y="2852936"/>
              <a:ext cx="72008" cy="7200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联系 12"/>
            <p:cNvSpPr/>
            <p:nvPr/>
          </p:nvSpPr>
          <p:spPr>
            <a:xfrm>
              <a:off x="611560" y="3678612"/>
              <a:ext cx="72008" cy="7200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联系 13"/>
            <p:cNvSpPr/>
            <p:nvPr/>
          </p:nvSpPr>
          <p:spPr>
            <a:xfrm>
              <a:off x="611560" y="4174984"/>
              <a:ext cx="72008" cy="7200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联系 14"/>
            <p:cNvSpPr/>
            <p:nvPr/>
          </p:nvSpPr>
          <p:spPr>
            <a:xfrm>
              <a:off x="611560" y="4671356"/>
              <a:ext cx="72008" cy="7200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联系 15"/>
            <p:cNvSpPr/>
            <p:nvPr/>
          </p:nvSpPr>
          <p:spPr>
            <a:xfrm>
              <a:off x="611560" y="5213832"/>
              <a:ext cx="72008" cy="7200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联系 17"/>
            <p:cNvSpPr/>
            <p:nvPr/>
          </p:nvSpPr>
          <p:spPr>
            <a:xfrm>
              <a:off x="611560" y="5691984"/>
              <a:ext cx="72008" cy="7200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流程图: 联系 18"/>
            <p:cNvSpPr/>
            <p:nvPr/>
          </p:nvSpPr>
          <p:spPr>
            <a:xfrm>
              <a:off x="611560" y="6188356"/>
              <a:ext cx="72008" cy="7200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State-space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Transfer function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Functional block-diagram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Conversion state-space ⇔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Experimental </a:t>
            </a:r>
            <a:r>
              <a:rPr lang="en-US" altLang="zh-CN" sz="2000" dirty="0" smtClean="0"/>
              <a:t>model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4149080"/>
            <a:ext cx="7848872" cy="22322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124744"/>
            <a:ext cx="7848872" cy="6480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>
          <a:xfrm>
            <a:off x="457200" y="404664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Modeling  and  mathematical  representations </a:t>
            </a:r>
          </a:p>
          <a:p>
            <a:pPr algn="ctr">
              <a:spcBef>
                <a:spcPct val="0"/>
              </a:spcBef>
            </a:pPr>
            <a:r>
              <a:rPr lang="en-US" altLang="zh-CN" sz="24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of  models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683568" y="1628800"/>
            <a:ext cx="7776864" cy="4824536"/>
          </a:xfrm>
        </p:spPr>
        <p:txBody>
          <a:bodyPr>
            <a:noAutofit/>
          </a:bodyPr>
          <a:lstStyle/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200" b="1" dirty="0" smtClean="0"/>
              <a:t>Knowledge-based model</a:t>
            </a:r>
            <a:r>
              <a:rPr lang="en-US" altLang="zh-CN" sz="2200" dirty="0" smtClean="0"/>
              <a:t>: to derive the system dynamic behavior from basic laws and principles of mechanical, electrical, ...engineering fields. 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200" dirty="0" smtClean="0"/>
              <a:t>	Various tools to describe the model:</a:t>
            </a:r>
          </a:p>
          <a:p>
            <a:pPr marL="79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200" dirty="0" smtClean="0"/>
              <a:t>State-space representation</a:t>
            </a:r>
          </a:p>
          <a:p>
            <a:pPr marL="79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200" dirty="0" smtClean="0"/>
              <a:t>Transfer function representation</a:t>
            </a:r>
          </a:p>
          <a:p>
            <a:pPr marL="79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200" dirty="0" smtClean="0"/>
              <a:t>Block-diagram representation</a:t>
            </a:r>
            <a:br>
              <a:rPr lang="en-US" altLang="zh-CN" sz="2200" dirty="0" smtClean="0"/>
            </a:br>
            <a:endParaRPr lang="en-US" altLang="zh-CN" sz="2200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200" b="1" dirty="0" smtClean="0"/>
              <a:t>Experimental model</a:t>
            </a:r>
            <a:r>
              <a:rPr lang="en-US" altLang="zh-CN" sz="2200" dirty="0" smtClean="0"/>
              <a:t>: to identify the system input-output behavior from the output response to known typical input signals (test signals).</a:t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endParaRPr lang="en-US" altLang="zh-CN" sz="2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State-space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Transfer function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Functional block-diagram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Conversion state-space ⇔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Experimental </a:t>
            </a:r>
            <a:r>
              <a:rPr lang="en-US" altLang="zh-CN" sz="2000" dirty="0" smtClean="0"/>
              <a:t>model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2708920"/>
            <a:ext cx="7848872" cy="36724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124744"/>
            <a:ext cx="7848872" cy="6480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Knowledge-based models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7776864" cy="4824536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000" dirty="0" smtClean="0"/>
              <a:t>Applying general principles (</a:t>
            </a:r>
            <a:r>
              <a:rPr lang="en-US" altLang="zh-CN" sz="2000" dirty="0" smtClean="0">
                <a:latin typeface="Georgia" pitchFamily="18" charset="0"/>
              </a:rPr>
              <a:t>Newton</a:t>
            </a:r>
            <a:r>
              <a:rPr lang="en-US" altLang="zh-CN" sz="2000" dirty="0" smtClean="0"/>
              <a:t> dynamic principles, electrical basic rules, aerodynamics, </a:t>
            </a:r>
            <a:r>
              <a:rPr lang="en-US" altLang="zh-CN" sz="2000" dirty="0" err="1" smtClean="0"/>
              <a:t>magnetics</a:t>
            </a:r>
            <a:r>
              <a:rPr lang="en-US" altLang="zh-CN" sz="2000" dirty="0" smtClean="0"/>
              <a:t>, thermodynamics, ...):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endParaRPr lang="en-US" altLang="zh-CN" sz="2200" dirty="0" smtClean="0"/>
          </a:p>
        </p:txBody>
      </p:sp>
      <p:grpSp>
        <p:nvGrpSpPr>
          <p:cNvPr id="23" name="组合 22"/>
          <p:cNvGrpSpPr/>
          <p:nvPr/>
        </p:nvGrpSpPr>
        <p:grpSpPr>
          <a:xfrm>
            <a:off x="522578" y="2072916"/>
            <a:ext cx="8405398" cy="3732348"/>
            <a:chOff x="522578" y="2132856"/>
            <a:chExt cx="8405398" cy="3732348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2578" y="2132856"/>
              <a:ext cx="8405398" cy="3732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流程图: 联系 20"/>
            <p:cNvSpPr/>
            <p:nvPr/>
          </p:nvSpPr>
          <p:spPr>
            <a:xfrm>
              <a:off x="886892" y="2716604"/>
              <a:ext cx="108000" cy="108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流程图: 联系 21"/>
            <p:cNvSpPr/>
            <p:nvPr/>
          </p:nvSpPr>
          <p:spPr>
            <a:xfrm>
              <a:off x="886892" y="3212976"/>
              <a:ext cx="108000" cy="108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State-space representation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683568" y="1268760"/>
            <a:ext cx="7920880" cy="5184576"/>
          </a:xfrm>
        </p:spPr>
        <p:txBody>
          <a:bodyPr>
            <a:noAutofit/>
          </a:bodyPr>
          <a:lstStyle/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000" i="1" dirty="0" smtClean="0">
                <a:latin typeface="Georgia" pitchFamily="18" charset="0"/>
              </a:rPr>
              <a:t>x(t) </a:t>
            </a:r>
            <a:r>
              <a:rPr lang="en-US" altLang="zh-CN" sz="2000" dirty="0" smtClean="0"/>
              <a:t>is the </a:t>
            </a:r>
            <a:r>
              <a:rPr lang="en-US" altLang="zh-CN" sz="2000" u="sng" dirty="0" smtClean="0"/>
              <a:t>state vector</a:t>
            </a:r>
            <a:r>
              <a:rPr lang="en-US" altLang="zh-CN" sz="2000" dirty="0" smtClean="0"/>
              <a:t>: that is the set of all independence variables such that the knowledge of these variables and the input function </a:t>
            </a:r>
            <a:r>
              <a:rPr lang="en-US" altLang="zh-CN" sz="2000" i="1" dirty="0" smtClean="0">
                <a:latin typeface="Georgia" pitchFamily="18" charset="0"/>
              </a:rPr>
              <a:t>u(t)</a:t>
            </a:r>
            <a:r>
              <a:rPr lang="en-US" altLang="zh-CN" sz="2000" dirty="0" smtClean="0"/>
              <a:t> will allow the future state and output of the system to be determined (using state space model (2)). 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000" dirty="0" smtClean="0"/>
              <a:t>                            is the </a:t>
            </a:r>
            <a:r>
              <a:rPr lang="en-US" altLang="zh-CN" sz="2000" u="sng" dirty="0" smtClean="0"/>
              <a:t>state equation</a:t>
            </a:r>
            <a:r>
              <a:rPr lang="en-US" altLang="zh-CN" sz="2000" dirty="0" smtClean="0"/>
              <a:t> which describes the whole system dynamics. 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000" dirty="0" smtClean="0"/>
              <a:t>                            is the </a:t>
            </a:r>
            <a:r>
              <a:rPr lang="en-US" altLang="zh-CN" sz="2000" u="sng" dirty="0" smtClean="0"/>
              <a:t>output equation</a:t>
            </a:r>
            <a:r>
              <a:rPr lang="en-US" altLang="zh-CN" sz="2000" dirty="0" smtClean="0"/>
              <a:t> which describes the relation between the output </a:t>
            </a:r>
            <a:r>
              <a:rPr lang="en-US" altLang="zh-CN" sz="2000" i="1" dirty="0" smtClean="0">
                <a:latin typeface="Georgia" pitchFamily="18" charset="0"/>
              </a:rPr>
              <a:t>y(t)</a:t>
            </a:r>
            <a:r>
              <a:rPr lang="en-US" altLang="zh-CN" sz="2000" dirty="0" smtClean="0"/>
              <a:t> and the state vector alone with the input.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l"/>
            </a:pPr>
            <a:r>
              <a:rPr lang="en-US" altLang="zh-CN" sz="2000" dirty="0" smtClean="0"/>
              <a:t>A </a:t>
            </a:r>
            <a:r>
              <a:rPr lang="en-US" altLang="zh-CN" sz="2000" u="sng" dirty="0" smtClean="0"/>
              <a:t>state-space model</a:t>
            </a:r>
            <a:r>
              <a:rPr lang="en-US" altLang="zh-CN" sz="2000" dirty="0" smtClean="0"/>
              <a:t> consists of a </a:t>
            </a:r>
            <a:r>
              <a:rPr lang="en-US" altLang="zh-CN" sz="1800" dirty="0" smtClean="0"/>
              <a:t>state equation and a output equation.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None/>
            </a:pPr>
            <a:endParaRPr lang="en-US" altLang="zh-CN" sz="6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200" dirty="0" smtClean="0"/>
              <a:t>In the case of a linear and stationary system, the state space model can be expressed as :</a:t>
            </a: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endParaRPr lang="en-US" altLang="zh-CN" sz="18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1800" dirty="0" smtClean="0"/>
              <a:t>                                                                                                                                              </a:t>
            </a:r>
            <a:r>
              <a:rPr lang="en-US" altLang="zh-CN" sz="2200" dirty="0" smtClean="0"/>
              <a:t>(3)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99592" y="2583325"/>
            <a:ext cx="7272808" cy="3653987"/>
            <a:chOff x="899592" y="2727341"/>
            <a:chExt cx="7272808" cy="3653987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2" y="2727341"/>
              <a:ext cx="1470100" cy="3156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28896" y="3383097"/>
              <a:ext cx="1512168" cy="364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99592" y="5547290"/>
              <a:ext cx="7272808" cy="834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State-space representation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l="57951"/>
          <a:stretch>
            <a:fillRect/>
          </a:stretch>
        </p:blipFill>
        <p:spPr bwMode="auto">
          <a:xfrm>
            <a:off x="2699792" y="1412776"/>
            <a:ext cx="3432381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83568" y="2348880"/>
            <a:ext cx="7920880" cy="4104456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Remark: 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For a </a:t>
            </a:r>
            <a:r>
              <a:rPr lang="en-US" altLang="zh-CN" sz="2400" i="1" dirty="0" err="1" smtClean="0">
                <a:latin typeface="Palatino Linotype" pitchFamily="18" charset="0"/>
              </a:rPr>
              <a:t>n</a:t>
            </a:r>
            <a:r>
              <a:rPr lang="en-US" altLang="zh-CN" sz="2400" i="1" dirty="0" err="1" smtClean="0"/>
              <a:t>−</a:t>
            </a:r>
            <a:r>
              <a:rPr lang="en-US" altLang="zh-CN" sz="2400" dirty="0" err="1" smtClean="0"/>
              <a:t>th</a:t>
            </a:r>
            <a:r>
              <a:rPr lang="en-US" altLang="zh-CN" sz="2400" dirty="0" smtClean="0"/>
              <a:t> order model (</a:t>
            </a:r>
            <a:r>
              <a:rPr lang="en-US" altLang="zh-CN" sz="2400" i="1" dirty="0" smtClean="0">
                <a:latin typeface="Palatino Linotype" pitchFamily="18" charset="0"/>
              </a:rPr>
              <a:t>n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is the number of state variables in </a:t>
            </a:r>
            <a:r>
              <a:rPr lang="en-US" altLang="zh-CN" sz="2400" i="1" dirty="0" smtClean="0">
                <a:latin typeface="Palatino Linotype" pitchFamily="18" charset="0"/>
              </a:rPr>
              <a:t>x</a:t>
            </a:r>
            <a:r>
              <a:rPr lang="en-US" altLang="zh-CN" sz="2400" dirty="0" smtClean="0"/>
              <a:t>) with </a:t>
            </a:r>
            <a:r>
              <a:rPr lang="en-US" altLang="zh-CN" sz="2400" i="1" dirty="0" smtClean="0">
                <a:latin typeface="Palatino Linotype" pitchFamily="18" charset="0"/>
              </a:rPr>
              <a:t>m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inputs and </a:t>
            </a:r>
            <a:r>
              <a:rPr lang="en-US" altLang="zh-CN" sz="2400" i="1" dirty="0" smtClean="0">
                <a:latin typeface="Palatino Linotype" pitchFamily="18" charset="0"/>
              </a:rPr>
              <a:t>p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outputs:</a:t>
            </a:r>
            <a:br>
              <a:rPr lang="en-US" altLang="zh-CN" sz="2400" dirty="0" smtClean="0"/>
            </a:br>
            <a:endParaRPr lang="en-US" altLang="zh-CN" sz="2400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</a:pPr>
            <a:r>
              <a:rPr lang="en-US" altLang="zh-CN" sz="2400" i="1" dirty="0" smtClean="0"/>
              <a:t>A </a:t>
            </a:r>
            <a:r>
              <a:rPr lang="en-US" altLang="zh-CN" sz="2400" dirty="0" smtClean="0"/>
              <a:t>(dynamic matrix) is a </a:t>
            </a:r>
            <a:r>
              <a:rPr lang="en-US" altLang="zh-CN" sz="2800" i="1" dirty="0" smtClean="0">
                <a:latin typeface="Palatino Linotype" pitchFamily="18" charset="0"/>
              </a:rPr>
              <a:t>n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×</a:t>
            </a:r>
            <a:r>
              <a:rPr lang="en-US" altLang="zh-CN" sz="2400" i="1" dirty="0" smtClean="0"/>
              <a:t> </a:t>
            </a:r>
            <a:r>
              <a:rPr lang="en-US" altLang="zh-CN" sz="2800" i="1" dirty="0" smtClean="0">
                <a:latin typeface="Palatino Linotype" pitchFamily="18" charset="0"/>
              </a:rPr>
              <a:t>n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matrix,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</a:pPr>
            <a:r>
              <a:rPr lang="en-US" altLang="zh-CN" sz="2400" i="1" dirty="0" smtClean="0"/>
              <a:t>B </a:t>
            </a:r>
            <a:r>
              <a:rPr lang="en-US" altLang="zh-CN" sz="2400" dirty="0" smtClean="0"/>
              <a:t>(input matrix) is </a:t>
            </a:r>
            <a:r>
              <a:rPr lang="en-US" altLang="zh-CN" sz="2800" i="1" dirty="0" smtClean="0">
                <a:latin typeface="Palatino Linotype" pitchFamily="18" charset="0"/>
              </a:rPr>
              <a:t>n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×</a:t>
            </a:r>
            <a:r>
              <a:rPr lang="en-US" altLang="zh-CN" sz="2400" i="1" dirty="0" smtClean="0"/>
              <a:t> </a:t>
            </a:r>
            <a:r>
              <a:rPr lang="en-US" altLang="zh-CN" sz="2800" i="1" dirty="0" smtClean="0">
                <a:latin typeface="Palatino Linotype" pitchFamily="18" charset="0"/>
              </a:rPr>
              <a:t>m</a:t>
            </a:r>
            <a:r>
              <a:rPr lang="en-US" altLang="zh-CN" sz="2400" dirty="0" smtClean="0"/>
              <a:t>,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</a:pPr>
            <a:r>
              <a:rPr lang="en-US" altLang="zh-CN" sz="2400" i="1" dirty="0" smtClean="0"/>
              <a:t>C </a:t>
            </a:r>
            <a:r>
              <a:rPr lang="en-US" altLang="zh-CN" sz="2400" dirty="0" smtClean="0"/>
              <a:t>(output matrix) is </a:t>
            </a:r>
            <a:r>
              <a:rPr lang="en-US" altLang="zh-CN" sz="2800" i="1" dirty="0" smtClean="0">
                <a:latin typeface="Palatino Linotype" pitchFamily="18" charset="0"/>
              </a:rPr>
              <a:t>p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×</a:t>
            </a:r>
            <a:r>
              <a:rPr lang="en-US" altLang="zh-CN" sz="2400" i="1" dirty="0" smtClean="0"/>
              <a:t> </a:t>
            </a:r>
            <a:r>
              <a:rPr lang="en-US" altLang="zh-CN" sz="2800" i="1" dirty="0" smtClean="0">
                <a:latin typeface="Palatino Linotype" pitchFamily="18" charset="0"/>
              </a:rPr>
              <a:t>n</a:t>
            </a:r>
            <a:r>
              <a:rPr lang="en-US" altLang="zh-CN" sz="2400" dirty="0" smtClean="0"/>
              <a:t>,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</a:pPr>
            <a:r>
              <a:rPr lang="en-US" altLang="zh-CN" sz="2400" i="1" dirty="0" smtClean="0"/>
              <a:t>D </a:t>
            </a:r>
            <a:r>
              <a:rPr lang="en-US" altLang="zh-CN" sz="2400" dirty="0" smtClean="0"/>
              <a:t>(direct feed-through matrix) is </a:t>
            </a:r>
            <a:r>
              <a:rPr lang="en-US" altLang="zh-CN" sz="2800" i="1" dirty="0" smtClean="0">
                <a:latin typeface="Palatino Linotype" pitchFamily="18" charset="0"/>
              </a:rPr>
              <a:t>p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×</a:t>
            </a:r>
            <a:r>
              <a:rPr lang="en-US" altLang="zh-CN" sz="2400" i="1" dirty="0" smtClean="0"/>
              <a:t> </a:t>
            </a:r>
            <a:r>
              <a:rPr lang="en-US" altLang="zh-CN" sz="2800" i="1" dirty="0" smtClean="0">
                <a:latin typeface="Palatino Linotype" pitchFamily="18" charset="0"/>
              </a:rPr>
              <a:t>m</a:t>
            </a:r>
            <a:r>
              <a:rPr lang="en-US" altLang="zh-CN" sz="2400" dirty="0" smtClean="0"/>
              <a:t>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8614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764704"/>
            <a:ext cx="8003232" cy="5976664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4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4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 smtClean="0"/>
              <a:t>Generalities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 smtClean="0"/>
              <a:t>A </a:t>
            </a:r>
            <a:r>
              <a:rPr lang="en-US" altLang="zh-CN" sz="1400" dirty="0"/>
              <a:t>first introductive </a:t>
            </a:r>
            <a:r>
              <a:rPr lang="en-US" altLang="zh-CN" sz="1400" dirty="0" smtClean="0"/>
              <a:t>example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 smtClean="0"/>
              <a:t>Dynamic </a:t>
            </a:r>
            <a:r>
              <a:rPr lang="en-US" altLang="zh-CN" sz="1400" dirty="0"/>
              <a:t>system </a:t>
            </a:r>
            <a:r>
              <a:rPr lang="en-US" altLang="zh-CN" sz="1400" dirty="0" smtClean="0"/>
              <a:t>classification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/>
              <a:t>State-space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/>
              <a:t>Transfer function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/>
              <a:t>Functional block-diagram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/>
              <a:t>Conversion state-space ⇔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/>
              <a:t>Experimental model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/>
              <a:t>Modal analysis - stability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/>
              <a:t>Time-domain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/>
              <a:t>Frequency-domain analysis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/>
              <a:t>Discrete-time state 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 smtClean="0"/>
              <a:t>Z-transform of discrete-time signal - Shannon theorem 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 smtClean="0"/>
              <a:t>Discrete-time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 smtClean="0"/>
              <a:t>Stability Analysis of Discrete-time linear systems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4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4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4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4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 smtClean="0"/>
              <a:t>Examples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1400" dirty="0" smtClean="0"/>
              <a:t>Definitions and criterions</a:t>
            </a:r>
            <a:endParaRPr lang="en-US" altLang="zh-CN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683568" y="1052736"/>
            <a:ext cx="7776864" cy="5184576"/>
          </a:xfrm>
        </p:spPr>
        <p:txBody>
          <a:bodyPr>
            <a:noAutofit/>
          </a:bodyPr>
          <a:lstStyle/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400" u="sng" dirty="0" smtClean="0"/>
              <a:t>Example</a:t>
            </a:r>
            <a:r>
              <a:rPr lang="en-US" altLang="zh-CN" sz="2400" dirty="0" smtClean="0"/>
              <a:t>: A state-space representation of the following </a:t>
            </a:r>
            <a:r>
              <a:rPr lang="en-US" altLang="zh-CN" sz="2400" i="1" dirty="0" smtClean="0"/>
              <a:t>RLC </a:t>
            </a:r>
            <a:r>
              <a:rPr lang="en-US" altLang="zh-CN" sz="2400" dirty="0" smtClean="0"/>
              <a:t>network: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en-US" altLang="zh-CN" sz="2400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en-US" altLang="zh-CN" sz="2400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400" u="sng" dirty="0" smtClean="0"/>
              <a:t>Exercise</a:t>
            </a:r>
            <a:r>
              <a:rPr lang="en-US" altLang="zh-CN" sz="2400" dirty="0" smtClean="0"/>
              <a:t>: find a state-space representation between the input force </a:t>
            </a:r>
            <a:r>
              <a:rPr lang="en-US" altLang="zh-CN" sz="2400" i="1" dirty="0" smtClean="0"/>
              <a:t>f</a:t>
            </a:r>
            <a:r>
              <a:rPr lang="en-US" altLang="zh-CN" sz="2400" dirty="0" smtClean="0"/>
              <a:t> and the output position </a:t>
            </a:r>
            <a:r>
              <a:rPr lang="en-US" altLang="zh-CN" sz="2400" i="1" dirty="0" smtClean="0"/>
              <a:t>y1, y</a:t>
            </a:r>
            <a:r>
              <a:rPr lang="en-US" altLang="zh-CN" sz="2400" dirty="0" smtClean="0"/>
              <a:t>2: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</a:t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en-US" altLang="zh-CN" sz="2800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State-space modeling: examples and exercises</a:t>
            </a:r>
          </a:p>
        </p:txBody>
      </p:sp>
      <p:pic>
        <p:nvPicPr>
          <p:cNvPr id="5" name="图片 4" descr="FKBM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8006" y="4193976"/>
            <a:ext cx="4748249" cy="2448000"/>
          </a:xfrm>
          <a:prstGeom prst="rect">
            <a:avLst/>
          </a:prstGeom>
        </p:spPr>
      </p:pic>
      <p:pic>
        <p:nvPicPr>
          <p:cNvPr id="6" name="图片 5" descr="RLC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3768" y="1412776"/>
            <a:ext cx="4007250" cy="199680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State-space equation integration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23528" y="1112044"/>
            <a:ext cx="8280920" cy="504056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200" dirty="0" smtClean="0"/>
              <a:t>The general solution of the linear state space equation (3) reads:</a:t>
            </a:r>
            <a:br>
              <a:rPr lang="en-US" altLang="zh-CN" sz="2200" dirty="0" smtClean="0"/>
            </a:br>
            <a:endParaRPr lang="en-US" altLang="zh-CN" sz="22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973" y="1484784"/>
            <a:ext cx="8531499" cy="521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State-space equation integration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49660" y="1234852"/>
            <a:ext cx="8019331" cy="5511811"/>
            <a:chOff x="649660" y="1234852"/>
            <a:chExt cx="8019331" cy="5511811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9660" y="2276872"/>
              <a:ext cx="8019331" cy="4469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 cstate="print">
              <a:biLevel thresh="50000"/>
            </a:blip>
            <a:srcRect/>
            <a:stretch>
              <a:fillRect/>
            </a:stretch>
          </p:blipFill>
          <p:spPr bwMode="auto">
            <a:xfrm>
              <a:off x="730176" y="1234852"/>
              <a:ext cx="7704856" cy="1064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683568" y="1052736"/>
            <a:ext cx="7776864" cy="720080"/>
          </a:xfrm>
        </p:spPr>
        <p:txBody>
          <a:bodyPr>
            <a:noAutofit/>
          </a:bodyPr>
          <a:lstStyle/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400" u="sng" dirty="0" smtClean="0"/>
              <a:t>Exercise</a:t>
            </a:r>
            <a:r>
              <a:rPr lang="en-US" altLang="zh-CN" sz="2400" dirty="0" smtClean="0"/>
              <a:t>: Compute the system impulse response: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en-US" altLang="zh-CN" sz="2800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State-space equation integration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: exercises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2095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7744" y="2051695"/>
            <a:ext cx="4124325" cy="733425"/>
          </a:xfrm>
          <a:prstGeom prst="rect">
            <a:avLst/>
          </a:prstGeom>
          <a:noFill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46834" y="2987799"/>
            <a:ext cx="2752725" cy="657225"/>
          </a:xfrm>
          <a:prstGeom prst="rect">
            <a:avLst/>
          </a:prstGeom>
          <a:noFill/>
        </p:spPr>
      </p:pic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0" y="11906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0" y="2305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116632"/>
            <a:ext cx="8229600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Equilibrium point linearization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064896" cy="2376264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In the case of a non-linear system: 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a practical approach consists in computing the </a:t>
            </a:r>
            <a:r>
              <a:rPr lang="en-US" altLang="zh-CN" sz="2400" u="sng" dirty="0" smtClean="0"/>
              <a:t>tangent linear model</a:t>
            </a:r>
            <a:r>
              <a:rPr lang="en-US" altLang="zh-CN" sz="2400" dirty="0" smtClean="0"/>
              <a:t> around an equilibrium (or operating) point.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0" y="12382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31840" y="1700808"/>
            <a:ext cx="2295525" cy="792089"/>
            <a:chOff x="1259632" y="1628800"/>
            <a:chExt cx="2295525" cy="792089"/>
          </a:xfrm>
        </p:grpSpPr>
        <p:pic>
          <p:nvPicPr>
            <p:cNvPr id="58369" name="Picture 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59632" y="1628800"/>
              <a:ext cx="2295525" cy="781050"/>
            </a:xfrm>
            <a:prstGeom prst="rect">
              <a:avLst/>
            </a:prstGeom>
            <a:noFill/>
          </p:spPr>
        </p:pic>
        <p:pic>
          <p:nvPicPr>
            <p:cNvPr id="5837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10899" t="45454"/>
            <a:stretch>
              <a:fillRect/>
            </a:stretch>
          </p:blipFill>
          <p:spPr bwMode="auto">
            <a:xfrm>
              <a:off x="2209081" y="1988840"/>
              <a:ext cx="321295" cy="432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18308" r="1816" b="54545"/>
            <a:stretch>
              <a:fillRect/>
            </a:stretch>
          </p:blipFill>
          <p:spPr bwMode="auto">
            <a:xfrm>
              <a:off x="2195736" y="1628800"/>
              <a:ext cx="28803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598615"/>
            <a:ext cx="8604448" cy="263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064896" cy="720080"/>
          </a:xfrm>
        </p:spPr>
        <p:txBody>
          <a:bodyPr>
            <a:noAutofit/>
          </a:bodyPr>
          <a:lstStyle/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800" u="sng" dirty="0" smtClean="0"/>
              <a:t>Exercise</a:t>
            </a:r>
            <a:r>
              <a:rPr lang="en-US" altLang="zh-CN" sz="2800" dirty="0" smtClean="0"/>
              <a:t>: compute the tangent linear model of the following non-linear system around the equilibrium point </a:t>
            </a:r>
            <a:r>
              <a:rPr lang="en-US" altLang="zh-CN" sz="2800" i="1" dirty="0" smtClean="0">
                <a:latin typeface="Georgia" pitchFamily="18" charset="0"/>
              </a:rPr>
              <a:t>x</a:t>
            </a:r>
            <a:r>
              <a:rPr lang="en-US" altLang="zh-CN" sz="1200" i="1" dirty="0" smtClean="0">
                <a:latin typeface="Georgia" pitchFamily="18" charset="0"/>
              </a:rPr>
              <a:t>0</a:t>
            </a:r>
            <a:r>
              <a:rPr lang="en-US" altLang="zh-CN" sz="2800" i="1" dirty="0" smtClean="0">
                <a:latin typeface="Georgia" pitchFamily="18" charset="0"/>
              </a:rPr>
              <a:t>=0</a:t>
            </a:r>
            <a:r>
              <a:rPr lang="en-US" altLang="zh-CN" sz="2800" dirty="0" smtClean="0"/>
              <a:t>: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Equilibrium point linearization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: exercises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10763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2095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0" y="11906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0" y="2305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83768" y="2708921"/>
            <a:ext cx="1406062" cy="514719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83767" y="3356992"/>
            <a:ext cx="4343725" cy="527273"/>
          </a:xfrm>
          <a:prstGeom prst="rect">
            <a:avLst/>
          </a:prstGeom>
          <a:noFill/>
        </p:spPr>
      </p:pic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50507" y="4077072"/>
            <a:ext cx="2209525" cy="527273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8477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7049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5622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State-space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Transfer function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Functional block-diagram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Conversion state-space ⇔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Experimental </a:t>
            </a:r>
            <a:r>
              <a:rPr lang="en-US" altLang="zh-CN" sz="2000" dirty="0" smtClean="0"/>
              <a:t>model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3068960"/>
            <a:ext cx="7848872" cy="338437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124744"/>
            <a:ext cx="7848872" cy="6480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9552" y="2348880"/>
            <a:ext cx="7848872" cy="360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116632"/>
            <a:ext cx="8229600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Laplace transform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9" y="1340768"/>
            <a:ext cx="8568952" cy="51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116632"/>
            <a:ext cx="8229600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Usual Laplace transform pairs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335710"/>
            <a:ext cx="4271988" cy="418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83568" y="5589240"/>
            <a:ext cx="8136904" cy="855476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800" dirty="0" smtClean="0">
                <a:latin typeface="Palatino Linotype" pitchFamily="18" charset="0"/>
              </a:rPr>
              <a:t>Laplace</a:t>
            </a:r>
            <a:r>
              <a:rPr lang="en-US" altLang="zh-CN" sz="2800" dirty="0" smtClean="0"/>
              <a:t> transforms a (complex) differential equation into a (simple) algebraic equation.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102124" y="26750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1/2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116632"/>
            <a:ext cx="9144000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Transfer function for a SISO system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424936" cy="5103948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The Transfer Function is </a:t>
            </a:r>
            <a:r>
              <a:rPr lang="en-US" altLang="zh-CN" sz="2400" dirty="0" smtClean="0">
                <a:solidFill>
                  <a:srgbClr val="FF0000"/>
                </a:solidFill>
              </a:rPr>
              <a:t>the ratio of the Laplace transform of the</a:t>
            </a:r>
            <a:br>
              <a:rPr lang="en-US" altLang="zh-CN" sz="2400" dirty="0" smtClean="0">
                <a:solidFill>
                  <a:srgbClr val="FF0000"/>
                </a:solidFill>
              </a:rPr>
            </a:br>
            <a:r>
              <a:rPr lang="en-US" altLang="zh-CN" sz="2400" dirty="0" smtClean="0">
                <a:solidFill>
                  <a:srgbClr val="FF0000"/>
                </a:solidFill>
              </a:rPr>
              <a:t>output signal to the Laplace transform of the input signal</a:t>
            </a:r>
            <a:r>
              <a:rPr lang="en-US" altLang="zh-CN" sz="2400" dirty="0" smtClean="0"/>
              <a:t>. 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000" dirty="0" smtClean="0"/>
              <a:t>Consider the </a:t>
            </a:r>
            <a:r>
              <a:rPr lang="en-US" altLang="zh-CN" sz="2000" i="1" dirty="0" smtClean="0">
                <a:latin typeface="Georgia" pitchFamily="18" charset="0"/>
              </a:rPr>
              <a:t>n</a:t>
            </a:r>
            <a:r>
              <a:rPr lang="en-US" altLang="zh-CN" sz="2000" dirty="0" smtClean="0"/>
              <a:t>-</a:t>
            </a:r>
            <a:r>
              <a:rPr lang="en-US" altLang="zh-CN" sz="2000" dirty="0" err="1" smtClean="0"/>
              <a:t>th</a:t>
            </a:r>
            <a:r>
              <a:rPr lang="en-US" altLang="zh-CN" sz="2000" dirty="0" smtClean="0"/>
              <a:t> order differential equation between input </a:t>
            </a:r>
            <a:r>
              <a:rPr lang="en-US" altLang="zh-CN" sz="2000" i="1" dirty="0" smtClean="0">
                <a:latin typeface="Georgia" pitchFamily="18" charset="0"/>
              </a:rPr>
              <a:t>u</a:t>
            </a:r>
            <a:r>
              <a:rPr lang="en-US" altLang="zh-CN" sz="2000" i="1" dirty="0" smtClean="0"/>
              <a:t> </a:t>
            </a:r>
            <a:r>
              <a:rPr lang="en-US" altLang="zh-CN" sz="2000" dirty="0" smtClean="0"/>
              <a:t>and output </a:t>
            </a:r>
            <a:r>
              <a:rPr lang="en-US" altLang="zh-CN" sz="2000" i="1" dirty="0" smtClean="0">
                <a:latin typeface="Georgia" pitchFamily="18" charset="0"/>
              </a:rPr>
              <a:t>y: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i="1" dirty="0" smtClean="0">
              <a:latin typeface="Georgia" pitchFamily="18" charset="0"/>
            </a:endParaRP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Apply Laplace transformation to it (initial conditions=0)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11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If we apply the Laplace transform to the state space model (3), we get:</a:t>
            </a:r>
          </a:p>
          <a:p>
            <a:pPr marL="0" indent="0">
              <a:spcBef>
                <a:spcPts val="1200"/>
              </a:spcBef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       The Transfer Function: </a:t>
            </a: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276872"/>
            <a:ext cx="8568945" cy="364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/>
          <a:srcRect l="11714" b="67239"/>
          <a:stretch>
            <a:fillRect/>
          </a:stretch>
        </p:blipFill>
        <p:spPr bwMode="auto">
          <a:xfrm>
            <a:off x="1187624" y="4189189"/>
            <a:ext cx="70551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组合 11"/>
          <p:cNvGrpSpPr/>
          <p:nvPr/>
        </p:nvGrpSpPr>
        <p:grpSpPr>
          <a:xfrm>
            <a:off x="418788" y="4706301"/>
            <a:ext cx="8120400" cy="367915"/>
            <a:chOff x="418788" y="4581128"/>
            <a:chExt cx="8120400" cy="367915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257" t="27308" r="96265" b="25078"/>
            <a:stretch>
              <a:fillRect/>
            </a:stretch>
          </p:blipFill>
          <p:spPr bwMode="auto">
            <a:xfrm>
              <a:off x="418788" y="4581128"/>
              <a:ext cx="28803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42246" t="75806"/>
            <a:stretch>
              <a:fillRect/>
            </a:stretch>
          </p:blipFill>
          <p:spPr bwMode="auto">
            <a:xfrm>
              <a:off x="3923928" y="4629972"/>
              <a:ext cx="4615260" cy="319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组合 10"/>
          <p:cNvGrpSpPr/>
          <p:nvPr/>
        </p:nvGrpSpPr>
        <p:grpSpPr>
          <a:xfrm>
            <a:off x="420936" y="3068960"/>
            <a:ext cx="8255520" cy="720080"/>
            <a:chOff x="420936" y="2852936"/>
            <a:chExt cx="8255520" cy="720080"/>
          </a:xfrm>
        </p:grpSpPr>
        <p:pic>
          <p:nvPicPr>
            <p:cNvPr id="6144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7826" t="-1260" b="6033"/>
            <a:stretch>
              <a:fillRect/>
            </a:stretch>
          </p:blipFill>
          <p:spPr bwMode="auto">
            <a:xfrm>
              <a:off x="1043608" y="2852936"/>
              <a:ext cx="7632848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257" t="27308" r="96265" b="25078"/>
            <a:stretch>
              <a:fillRect/>
            </a:stretch>
          </p:blipFill>
          <p:spPr bwMode="auto">
            <a:xfrm>
              <a:off x="420936" y="3068960"/>
              <a:ext cx="28803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5157192"/>
            <a:ext cx="8208912" cy="64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63688" y="5877272"/>
            <a:ext cx="5287767" cy="54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556792"/>
            <a:ext cx="8003232" cy="5184576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20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Generalities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A </a:t>
            </a:r>
            <a:r>
              <a:rPr lang="en-US" altLang="zh-CN" sz="2000" dirty="0"/>
              <a:t>first introductive </a:t>
            </a:r>
            <a:r>
              <a:rPr lang="en-US" altLang="zh-CN" sz="2000" dirty="0" smtClean="0"/>
              <a:t>example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Dynamic </a:t>
            </a:r>
            <a:r>
              <a:rPr lang="en-US" altLang="zh-CN" sz="2000" dirty="0"/>
              <a:t>system </a:t>
            </a:r>
            <a:r>
              <a:rPr lang="en-US" altLang="zh-CN" sz="2000" dirty="0" smtClean="0"/>
              <a:t>classification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and mathematical representations of </a:t>
            </a: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models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2996952"/>
            <a:ext cx="7848872" cy="26642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116632"/>
            <a:ext cx="9144000" cy="1066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Transfer function </a:t>
            </a:r>
            <a:r>
              <a:rPr lang="en-US" altLang="zh-CN" sz="3200" b="1" dirty="0" err="1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vs</a:t>
            </a: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 state space model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79512" y="1196752"/>
            <a:ext cx="7776864" cy="5256584"/>
          </a:xfrm>
        </p:spPr>
        <p:txBody>
          <a:bodyPr>
            <a:noAutofit/>
          </a:bodyPr>
          <a:lstStyle/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200" b="1" u="sng" dirty="0" smtClean="0"/>
              <a:t>Transfer function</a:t>
            </a:r>
            <a:r>
              <a:rPr lang="en-US" altLang="zh-CN" sz="2200" b="1" dirty="0" smtClean="0"/>
              <a:t>: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endParaRPr lang="en-US" altLang="zh-CN" sz="2200" b="1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  <a:buNone/>
            </a:pPr>
            <a:endParaRPr lang="en-US" altLang="zh-CN" sz="2200" dirty="0" smtClean="0"/>
          </a:p>
          <a:p>
            <a:pPr marL="792000" indent="-288000">
              <a:buClr>
                <a:schemeClr val="accent4">
                  <a:lumMod val="75000"/>
                </a:schemeClr>
              </a:buClr>
              <a:buNone/>
            </a:pPr>
            <a:endParaRPr lang="en-US" altLang="zh-CN" sz="2200" dirty="0" smtClean="0"/>
          </a:p>
          <a:p>
            <a:pPr marL="792000" indent="-288000">
              <a:buClr>
                <a:schemeClr val="accent4">
                  <a:lumMod val="75000"/>
                </a:schemeClr>
              </a:buClr>
              <a:buNone/>
            </a:pPr>
            <a:endParaRPr lang="en-US" altLang="zh-CN" sz="2200" dirty="0" smtClean="0"/>
          </a:p>
          <a:p>
            <a:pPr marL="792000" indent="-288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endParaRPr lang="en-US" altLang="zh-CN" sz="2200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200" b="1" u="sng" dirty="0" smtClean="0"/>
              <a:t>State space model</a:t>
            </a:r>
            <a:r>
              <a:rPr lang="en-US" altLang="zh-CN" sz="2200" b="1" dirty="0" smtClean="0"/>
              <a:t>: 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endParaRPr lang="en-US" altLang="zh-CN" sz="2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700808"/>
            <a:ext cx="7853462" cy="229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53" y="4437112"/>
            <a:ext cx="8118656" cy="190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5576" y="2342718"/>
            <a:ext cx="813690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straight forward interpretation of the frequency-domain response of a</a:t>
            </a:r>
            <a:endParaRPr lang="zh-CN" altLang="en-US" sz="22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State-space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Transfer function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Functional block-diagram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Conversion state-space ⇔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Experimental </a:t>
            </a:r>
            <a:r>
              <a:rPr lang="en-US" altLang="zh-CN" sz="2000" dirty="0" smtClean="0"/>
              <a:t>model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3429000"/>
            <a:ext cx="7848872" cy="302433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124744"/>
            <a:ext cx="7848872" cy="6480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9552" y="2348880"/>
            <a:ext cx="7848872" cy="6480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Block-diagram representation</a:t>
            </a:r>
            <a:endParaRPr lang="zh-CN" altLang="en-US" sz="36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84576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altLang="zh-CN" sz="2400" dirty="0" smtClean="0"/>
              <a:t>Due to powerful software tools like </a:t>
            </a:r>
            <a:r>
              <a:rPr lang="en-US" altLang="zh-CN" sz="2400" dirty="0" smtClean="0">
                <a:latin typeface="Georgia" pitchFamily="18" charset="0"/>
              </a:rPr>
              <a:t>MATLAB/SIMULINK</a:t>
            </a:r>
            <a:r>
              <a:rPr lang="en-US" altLang="zh-CN" sz="2400" dirty="0" smtClean="0"/>
              <a:t>, more and more models are now described by a </a:t>
            </a:r>
            <a:r>
              <a:rPr lang="en-US" altLang="zh-CN" sz="2400" u="sng" dirty="0" smtClean="0"/>
              <a:t>functional block-diagram</a:t>
            </a:r>
            <a:r>
              <a:rPr lang="en-US" altLang="zh-CN" sz="2400" dirty="0" smtClean="0"/>
              <a:t> which </a:t>
            </a:r>
            <a:r>
              <a:rPr lang="en-US" altLang="zh-CN" sz="2400" u="sng" dirty="0" smtClean="0"/>
              <a:t>represent the transfer function</a:t>
            </a:r>
            <a:r>
              <a:rPr lang="en-US" altLang="zh-CN" sz="2400" dirty="0" smtClean="0"/>
              <a:t>. A well-posed functional block-diagram involves only </a:t>
            </a:r>
            <a:r>
              <a:rPr lang="en-US" altLang="zh-CN" sz="2400" u="sng" dirty="0" smtClean="0"/>
              <a:t>integrators</a:t>
            </a:r>
            <a:r>
              <a:rPr lang="en-US" altLang="zh-CN" sz="2400" dirty="0" smtClean="0"/>
              <a:t> (in minimal number), </a:t>
            </a:r>
            <a:r>
              <a:rPr lang="en-US" altLang="zh-CN" sz="2400" u="sng" dirty="0" smtClean="0"/>
              <a:t>sums</a:t>
            </a:r>
            <a:r>
              <a:rPr lang="en-US" altLang="zh-CN" sz="2400" dirty="0" smtClean="0"/>
              <a:t> and </a:t>
            </a:r>
            <a:r>
              <a:rPr lang="en-US" altLang="zh-CN" sz="2400" u="sng" dirty="0" smtClean="0"/>
              <a:t>gains</a:t>
            </a:r>
            <a:r>
              <a:rPr lang="en-US" altLang="zh-CN" sz="2400" dirty="0" smtClean="0"/>
              <a:t> with a direct link to physical parameters. </a:t>
            </a:r>
          </a:p>
          <a:p>
            <a:pPr marL="0" indent="0" algn="just">
              <a:buNone/>
            </a:pPr>
            <a:r>
              <a:rPr lang="en-US" altLang="zh-CN" sz="2400" dirty="0" smtClean="0"/>
              <a:t>To simulate non-linear systems, the block-diagram may also involved some non-linear functions (saturation, trigonometric functions,...).</a:t>
            </a:r>
          </a:p>
          <a:p>
            <a:pPr marL="0" indent="0" algn="just">
              <a:spcBef>
                <a:spcPts val="1800"/>
              </a:spcBef>
              <a:buFont typeface="Wingdings" pitchFamily="2" charset="2"/>
              <a:buChar char="p"/>
            </a:pPr>
            <a:r>
              <a:rPr lang="en-US" altLang="zh-CN" sz="2400" u="sng" dirty="0" smtClean="0"/>
              <a:t>Example</a:t>
            </a:r>
            <a:r>
              <a:rPr lang="en-US" altLang="zh-CN" sz="2400" dirty="0" smtClean="0"/>
              <a:t>: draw a functional block-diagram to represent:</a:t>
            </a:r>
          </a:p>
          <a:p>
            <a:pPr marL="0" indent="0">
              <a:buFont typeface="Wingdings" pitchFamily="2" charset="2"/>
              <a:buChar char="Ø"/>
            </a:pPr>
            <a:r>
              <a:rPr lang="en-US" altLang="zh-CN" sz="2400" dirty="0" smtClean="0"/>
              <a:t>the non-linear equation of the pendulum: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Font typeface="Wingdings" pitchFamily="2" charset="2"/>
              <a:buChar char="Ø"/>
            </a:pPr>
            <a:r>
              <a:rPr lang="en-US" altLang="zh-CN" sz="2400" dirty="0" smtClean="0"/>
              <a:t>the general state-space equation: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t="56655" b="19739"/>
          <a:stretch>
            <a:fillRect/>
          </a:stretch>
        </p:blipFill>
        <p:spPr bwMode="auto">
          <a:xfrm>
            <a:off x="2699792" y="4581128"/>
            <a:ext cx="375761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 l="57951"/>
          <a:stretch>
            <a:fillRect/>
          </a:stretch>
        </p:blipFill>
        <p:spPr bwMode="auto">
          <a:xfrm>
            <a:off x="5004048" y="5373216"/>
            <a:ext cx="3432381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Block-diagram equivalent conversion</a:t>
            </a:r>
            <a:endParaRPr lang="zh-CN" altLang="en-US" sz="36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8317380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Block-diagram equivalent conversion</a:t>
            </a:r>
            <a:endParaRPr lang="zh-CN" altLang="en-US" sz="36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2736"/>
            <a:ext cx="7927819" cy="4080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5229200"/>
            <a:ext cx="8229600" cy="108012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zh-CN" sz="2400" b="1" dirty="0" smtClean="0"/>
              <a:t>WARNING</a:t>
            </a:r>
            <a:r>
              <a:rPr lang="en-US" altLang="zh-CN" sz="2400" dirty="0" smtClean="0"/>
              <a:t>: Original and equivalent diagrams are equivalent from the input-output transfer point of view </a:t>
            </a:r>
            <a:r>
              <a:rPr lang="en-US" altLang="zh-CN" sz="2400" b="1" dirty="0" smtClean="0"/>
              <a:t>NOT FROM </a:t>
            </a:r>
            <a:r>
              <a:rPr lang="en-US" altLang="zh-CN" sz="2400" dirty="0" smtClean="0"/>
              <a:t>the state-space representation point of view!!</a:t>
            </a:r>
            <a:endParaRPr lang="zh-CN" altLang="en-US" sz="24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683568" y="1052736"/>
            <a:ext cx="7776864" cy="5616624"/>
          </a:xfrm>
        </p:spPr>
        <p:txBody>
          <a:bodyPr>
            <a:noAutofit/>
          </a:bodyPr>
          <a:lstStyle/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400" u="sng" dirty="0" smtClean="0"/>
              <a:t>Exercise </a:t>
            </a:r>
            <a:r>
              <a:rPr lang="en-US" altLang="zh-CN" sz="2400" dirty="0" smtClean="0"/>
              <a:t>: Considering the following block-diagram, compute the transfer function        :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endParaRPr lang="en-US" altLang="zh-CN" sz="2400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endParaRPr lang="en-US" altLang="zh-CN" sz="2400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endParaRPr lang="en-US" altLang="zh-CN" sz="2400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endParaRPr lang="en-US" altLang="zh-CN" sz="2400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endParaRPr lang="en-US" altLang="zh-CN" sz="2400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endParaRPr lang="en-US" altLang="zh-CN" sz="2400" dirty="0" smtClean="0"/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400" dirty="0" smtClean="0"/>
              <a:t>let </a:t>
            </a:r>
            <a:r>
              <a:rPr lang="en-US" altLang="zh-CN" sz="2400" i="1" dirty="0" smtClean="0">
                <a:latin typeface="Georgia" pitchFamily="18" charset="0"/>
              </a:rPr>
              <a:t>(A</a:t>
            </a:r>
            <a:r>
              <a:rPr lang="en-US" altLang="zh-CN" sz="1400" i="1" dirty="0" smtClean="0">
                <a:latin typeface="Georgia" pitchFamily="18" charset="0"/>
              </a:rPr>
              <a:t>i</a:t>
            </a:r>
            <a:r>
              <a:rPr lang="en-US" altLang="zh-CN" sz="2400" i="1" dirty="0" smtClean="0">
                <a:latin typeface="Georgia" pitchFamily="18" charset="0"/>
              </a:rPr>
              <a:t>, B</a:t>
            </a:r>
            <a:r>
              <a:rPr lang="en-US" altLang="zh-CN" sz="1400" i="1" dirty="0" smtClean="0">
                <a:latin typeface="Georgia" pitchFamily="18" charset="0"/>
              </a:rPr>
              <a:t>i</a:t>
            </a:r>
            <a:r>
              <a:rPr lang="en-US" altLang="zh-CN" sz="2400" i="1" dirty="0" smtClean="0">
                <a:latin typeface="Georgia" pitchFamily="18" charset="0"/>
              </a:rPr>
              <a:t>, </a:t>
            </a:r>
            <a:r>
              <a:rPr lang="en-US" altLang="zh-CN" sz="2400" i="1" dirty="0" err="1" smtClean="0">
                <a:latin typeface="Georgia" pitchFamily="18" charset="0"/>
              </a:rPr>
              <a:t>C</a:t>
            </a:r>
            <a:r>
              <a:rPr lang="en-US" altLang="zh-CN" sz="1400" i="1" dirty="0" err="1" smtClean="0">
                <a:latin typeface="Georgia" pitchFamily="18" charset="0"/>
              </a:rPr>
              <a:t>i</a:t>
            </a:r>
            <a:r>
              <a:rPr lang="en-US" altLang="zh-CN" sz="2400" i="1" dirty="0" smtClean="0">
                <a:latin typeface="Georgia" pitchFamily="18" charset="0"/>
              </a:rPr>
              <a:t>, D</a:t>
            </a:r>
            <a:r>
              <a:rPr lang="en-US" altLang="zh-CN" sz="1400" i="1" dirty="0" smtClean="0">
                <a:latin typeface="Georgia" pitchFamily="18" charset="0"/>
              </a:rPr>
              <a:t>i</a:t>
            </a:r>
            <a:r>
              <a:rPr lang="en-US" altLang="zh-CN" sz="2400" i="1" dirty="0" smtClean="0">
                <a:latin typeface="Georgia" pitchFamily="18" charset="0"/>
              </a:rPr>
              <a:t>) </a:t>
            </a:r>
            <a:r>
              <a:rPr lang="en-US" altLang="zh-CN" sz="2400" dirty="0" smtClean="0"/>
              <a:t>be the state space model of </a:t>
            </a:r>
            <a:r>
              <a:rPr lang="en-US" altLang="zh-CN" sz="2400" i="1" dirty="0" err="1" smtClean="0">
                <a:latin typeface="Georgia" pitchFamily="18" charset="0"/>
              </a:rPr>
              <a:t>G</a:t>
            </a:r>
            <a:r>
              <a:rPr lang="en-US" altLang="zh-CN" sz="1400" i="1" dirty="0" err="1" smtClean="0">
                <a:latin typeface="Georgia" pitchFamily="18" charset="0"/>
              </a:rPr>
              <a:t>i</a:t>
            </a:r>
            <a:r>
              <a:rPr lang="en-US" altLang="zh-CN" sz="2400" i="1" dirty="0" smtClean="0">
                <a:latin typeface="Georgia" pitchFamily="18" charset="0"/>
              </a:rPr>
              <a:t>(s)</a:t>
            </a:r>
            <a:r>
              <a:rPr lang="en-US" altLang="zh-CN" sz="2400" dirty="0" smtClean="0"/>
              <a:t>, associated with state vector </a:t>
            </a:r>
            <a:r>
              <a:rPr lang="en-US" altLang="zh-CN" sz="2400" i="1" dirty="0" smtClean="0">
                <a:latin typeface="Georgia" pitchFamily="18" charset="0"/>
              </a:rPr>
              <a:t>x</a:t>
            </a:r>
            <a:r>
              <a:rPr lang="en-US" altLang="zh-CN" sz="1400" i="1" dirty="0" smtClean="0">
                <a:latin typeface="Georgia" pitchFamily="18" charset="0"/>
              </a:rPr>
              <a:t>i</a:t>
            </a:r>
            <a:r>
              <a:rPr lang="en-US" altLang="zh-CN" sz="2400" dirty="0" smtClean="0"/>
              <a:t>.</a:t>
            </a:r>
            <a:r>
              <a:rPr lang="en-US" altLang="zh-CN" sz="2400" i="1" dirty="0" smtClean="0">
                <a:latin typeface="Georgia" pitchFamily="18" charset="0"/>
              </a:rPr>
              <a:t> </a:t>
            </a:r>
            <a:r>
              <a:rPr lang="en-US" altLang="zh-CN" sz="2400" dirty="0" smtClean="0"/>
              <a:t>Express the state space model between </a:t>
            </a:r>
            <a:r>
              <a:rPr lang="en-US" altLang="zh-CN" sz="2400" i="1" dirty="0" smtClean="0">
                <a:latin typeface="Georgia" pitchFamily="18" charset="0"/>
              </a:rPr>
              <a:t>u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and </a:t>
            </a:r>
            <a:r>
              <a:rPr lang="en-US" altLang="zh-CN" sz="2400" i="1" dirty="0" smtClean="0">
                <a:latin typeface="Georgia" pitchFamily="18" charset="0"/>
              </a:rPr>
              <a:t>y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for the 3 equivalent diagrams of series, parallel and feedback connections.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</a:t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en-US" altLang="zh-CN" sz="2800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Block-diagram representation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: exercises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033675"/>
            <a:ext cx="5159672" cy="225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484784"/>
            <a:ext cx="534336" cy="451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State-space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Transfer function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Functional block-diagram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Conversion state-space ⇔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Experimental </a:t>
            </a:r>
            <a:r>
              <a:rPr lang="en-US" altLang="zh-CN" sz="2000" dirty="0" smtClean="0"/>
              <a:t>model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3789040"/>
            <a:ext cx="7848872" cy="27363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124744"/>
            <a:ext cx="7848872" cy="6480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9552" y="2395488"/>
            <a:ext cx="7848872" cy="10081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80920" cy="5616624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An infinity of quadruplets </a:t>
            </a:r>
            <a:r>
              <a:rPr lang="en-US" altLang="zh-CN" sz="2400" i="1" dirty="0" smtClean="0">
                <a:latin typeface="Georgia" pitchFamily="18" charset="0"/>
              </a:rPr>
              <a:t>(A, B, C, D) </a:t>
            </a:r>
            <a:r>
              <a:rPr lang="en-US" altLang="zh-CN" sz="2400" dirty="0" smtClean="0"/>
              <a:t>exist to represent an input </a:t>
            </a:r>
            <a:r>
              <a:rPr lang="en-US" altLang="zh-CN" sz="2400" i="1" dirty="0" smtClean="0"/>
              <a:t>→ </a:t>
            </a:r>
            <a:r>
              <a:rPr lang="en-US" altLang="zh-CN" sz="2400" dirty="0" smtClean="0"/>
              <a:t>output transfer. Indeed, let us consider the change of variable </a:t>
            </a:r>
          </a:p>
          <a:p>
            <a:pPr marL="0" indent="0">
              <a:spcBef>
                <a:spcPts val="0"/>
              </a:spcBef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                  (with </a:t>
            </a:r>
            <a:r>
              <a:rPr lang="en-US" altLang="zh-CN" sz="2400" i="1" dirty="0" smtClean="0">
                <a:latin typeface="Georgia" pitchFamily="18" charset="0"/>
              </a:rPr>
              <a:t>M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invertible) in equation (3), then we get a new state space  representation: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900" b="1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b="1" dirty="0" smtClean="0"/>
              <a:t>Canonical forms</a:t>
            </a:r>
            <a:r>
              <a:rPr lang="en-US" altLang="zh-CN" sz="2400" dirty="0" smtClean="0"/>
              <a:t>: 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</a:t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en-US" altLang="zh-CN" sz="2800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Non uniqueness of state space representation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61" y="1815348"/>
            <a:ext cx="1162579" cy="358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605013"/>
            <a:ext cx="694157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/>
          <p:cNvGrpSpPr/>
          <p:nvPr/>
        </p:nvGrpSpPr>
        <p:grpSpPr>
          <a:xfrm>
            <a:off x="611560" y="4110934"/>
            <a:ext cx="8185200" cy="2198386"/>
            <a:chOff x="611560" y="4293096"/>
            <a:chExt cx="8185200" cy="2198386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5576" y="4293096"/>
              <a:ext cx="8041184" cy="2198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流程图: 联系 9"/>
            <p:cNvSpPr/>
            <p:nvPr/>
          </p:nvSpPr>
          <p:spPr>
            <a:xfrm>
              <a:off x="611560" y="4424790"/>
              <a:ext cx="72008" cy="7200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联系 10"/>
            <p:cNvSpPr/>
            <p:nvPr/>
          </p:nvSpPr>
          <p:spPr>
            <a:xfrm>
              <a:off x="611560" y="5250466"/>
              <a:ext cx="72008" cy="7200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17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26849" y="5466490"/>
              <a:ext cx="1858516" cy="330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80920" cy="5616624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b="1" dirty="0" smtClean="0"/>
              <a:t>State-space to transfer function conversion:</a:t>
            </a:r>
            <a:r>
              <a:rPr lang="en-US" altLang="zh-CN" sz="2400" dirty="0" smtClean="0"/>
              <a:t> (help ss2tf)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0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b="1" dirty="0" smtClean="0"/>
              <a:t>Transfer function to state space conversion: </a:t>
            </a:r>
            <a:r>
              <a:rPr lang="en-US" altLang="zh-CN" sz="2400" dirty="0" smtClean="0"/>
              <a:t>(help tf2ss)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</a:t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en-US" altLang="zh-CN" sz="2800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Conversion: state-space ⇔ transfer function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 b="16667"/>
          <a:stretch>
            <a:fillRect/>
          </a:stretch>
        </p:blipFill>
        <p:spPr bwMode="auto">
          <a:xfrm>
            <a:off x="539552" y="1556792"/>
            <a:ext cx="799288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999251"/>
            <a:ext cx="7920880" cy="223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 t="83333"/>
          <a:stretch>
            <a:fillRect/>
          </a:stretch>
        </p:blipFill>
        <p:spPr bwMode="auto">
          <a:xfrm>
            <a:off x="539552" y="3068960"/>
            <a:ext cx="799288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80920" cy="5616624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b="1" dirty="0" smtClean="0"/>
              <a:t>Assumptions</a:t>
            </a:r>
            <a:r>
              <a:rPr lang="en-US" altLang="zh-CN" sz="2400" dirty="0" smtClean="0"/>
              <a:t>: no multiple pole in the transfer function.</a:t>
            </a:r>
            <a:br>
              <a:rPr lang="en-US" altLang="zh-CN" sz="2400" dirty="0" smtClean="0"/>
            </a:br>
            <a:r>
              <a:rPr lang="en-US" altLang="zh-CN" sz="2400" dirty="0" smtClean="0"/>
              <a:t> From a partial fraction expansion of </a:t>
            </a:r>
            <a:r>
              <a:rPr lang="en-US" altLang="zh-CN" sz="2400" i="1" dirty="0" smtClean="0">
                <a:latin typeface="Georgia" pitchFamily="18" charset="0"/>
              </a:rPr>
              <a:t>F(s)</a:t>
            </a:r>
            <a:r>
              <a:rPr lang="en-US" altLang="zh-CN" sz="2400" dirty="0" smtClean="0"/>
              <a:t>: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</a:t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en-US" altLang="zh-CN" sz="2800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Diagonal state-space form (SISO) 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68580" y="1844824"/>
            <a:ext cx="8019340" cy="4536504"/>
            <a:chOff x="568580" y="1844824"/>
            <a:chExt cx="8019340" cy="453650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1165" r="21037" b="81320"/>
            <a:stretch>
              <a:fillRect/>
            </a:stretch>
          </p:blipFill>
          <p:spPr bwMode="auto">
            <a:xfrm>
              <a:off x="2051720" y="1844824"/>
              <a:ext cx="5112568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组合 9"/>
            <p:cNvGrpSpPr/>
            <p:nvPr/>
          </p:nvGrpSpPr>
          <p:grpSpPr>
            <a:xfrm>
              <a:off x="568580" y="2708920"/>
              <a:ext cx="8019340" cy="3672408"/>
              <a:chOff x="568580" y="2708920"/>
              <a:chExt cx="8019340" cy="3672408"/>
            </a:xfrm>
          </p:grpSpPr>
          <p:pic>
            <p:nvPicPr>
              <p:cNvPr id="921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23722" r="12896"/>
              <a:stretch>
                <a:fillRect/>
              </a:stretch>
            </p:blipFill>
            <p:spPr bwMode="auto">
              <a:xfrm>
                <a:off x="568580" y="2708920"/>
                <a:ext cx="8019340" cy="3672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219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668344" y="5301208"/>
                <a:ext cx="494380" cy="422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3928" y="2324497"/>
              <a:ext cx="238963" cy="261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24128" y="2324497"/>
              <a:ext cx="238963" cy="261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19872" y="3501008"/>
              <a:ext cx="295275" cy="100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83968" y="3861048"/>
              <a:ext cx="295275" cy="100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8417" y="4797152"/>
              <a:ext cx="295275" cy="100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556792"/>
            <a:ext cx="8003232" cy="5184576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20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Generalities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A </a:t>
            </a:r>
            <a:r>
              <a:rPr lang="en-US" altLang="zh-CN" sz="2000" dirty="0"/>
              <a:t>first introductive </a:t>
            </a:r>
            <a:r>
              <a:rPr lang="en-US" altLang="zh-CN" sz="2000" dirty="0" smtClean="0"/>
              <a:t>example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Dynamic </a:t>
            </a:r>
            <a:r>
              <a:rPr lang="en-US" altLang="zh-CN" sz="2000" dirty="0"/>
              <a:t>system </a:t>
            </a:r>
            <a:r>
              <a:rPr lang="en-US" altLang="zh-CN" sz="2000" dirty="0" smtClean="0"/>
              <a:t>classification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and mathematical representations of </a:t>
            </a: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models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2276872"/>
            <a:ext cx="7848872" cy="316835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80920" cy="5616624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Any proper </a:t>
            </a:r>
            <a:r>
              <a:rPr lang="en-US" altLang="zh-CN" sz="2400" i="1" dirty="0" smtClean="0">
                <a:latin typeface="Georgia" pitchFamily="18" charset="0"/>
              </a:rPr>
              <a:t>n</a:t>
            </a:r>
            <a:r>
              <a:rPr lang="en-US" altLang="zh-CN" sz="2400" dirty="0" smtClean="0"/>
              <a:t>-</a:t>
            </a:r>
            <a:r>
              <a:rPr lang="en-US" altLang="zh-CN" sz="2400" dirty="0" err="1" smtClean="0"/>
              <a:t>th</a:t>
            </a:r>
            <a:r>
              <a:rPr lang="en-US" altLang="zh-CN" sz="2400" dirty="0" smtClean="0"/>
              <a:t> order transfer function can be written: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Then, an horizontal companion state-space form reads: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4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u="sng" dirty="0" smtClean="0"/>
              <a:t>Exercise</a:t>
            </a:r>
            <a:r>
              <a:rPr lang="en-US" altLang="zh-CN" sz="2400" dirty="0" smtClean="0"/>
              <a:t>: give 2 different state space representations for the system defined by the transfer function: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</a:t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endParaRPr lang="en-US" altLang="zh-CN" sz="2800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Companion state-space form </a:t>
            </a: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(SISO)</a:t>
            </a: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064896" cy="64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594" y="2780928"/>
            <a:ext cx="822489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5733256"/>
            <a:ext cx="2221036" cy="40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State-space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Transfer function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Functional block-diagram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Conversion state-space ⇔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Experimental </a:t>
            </a:r>
            <a:r>
              <a:rPr lang="en-US" altLang="zh-CN" sz="2000" dirty="0" smtClean="0"/>
              <a:t>model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4077072"/>
            <a:ext cx="7848872" cy="21602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124744"/>
            <a:ext cx="7848872" cy="6480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9552" y="2348880"/>
            <a:ext cx="7848872" cy="136815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Experimental model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5184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Another way to build a model of the system: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400" u="sng" dirty="0" smtClean="0"/>
              <a:t>system identification</a:t>
            </a:r>
            <a:r>
              <a:rPr lang="en-US" altLang="zh-CN" sz="2400" dirty="0" smtClean="0"/>
              <a:t>, a more common approach is therefore to start from measurements of the behavior of the system and the external influences (inputs to the system) and try to determine a mathematical relation between them without going into the details of what is actually happening inside the system.</a:t>
            </a:r>
            <a:endParaRPr lang="en-US" altLang="zh-CN" sz="2400" u="sng" dirty="0" smtClean="0"/>
          </a:p>
          <a:p>
            <a:pPr marL="432000" indent="-432000">
              <a:buClr>
                <a:schemeClr val="accent4">
                  <a:lumMod val="75000"/>
                </a:schemeClr>
              </a:buClr>
              <a:buSzPct val="70000"/>
              <a:buFont typeface="Wingdings" pitchFamily="2" charset="2"/>
              <a:buChar char="u"/>
            </a:pPr>
            <a:r>
              <a:rPr lang="en-US" altLang="zh-CN" sz="2400" dirty="0" smtClean="0"/>
              <a:t>the system is excited by a signal with a wide frequency response </a:t>
            </a:r>
            <a:r>
              <a:rPr lang="en-US" altLang="zh-CN" sz="2400" i="1" dirty="0" smtClean="0">
                <a:latin typeface="Georgia" pitchFamily="18" charset="0"/>
              </a:rPr>
              <a:t>u(t)</a:t>
            </a:r>
            <a:r>
              <a:rPr lang="en-US" altLang="zh-CN" sz="2400" dirty="0" smtClean="0"/>
              <a:t> (white noise) or by a harmonic signal with a frequency scan.</a:t>
            </a:r>
          </a:p>
          <a:p>
            <a:pPr marL="432000" indent="-432000">
              <a:buClr>
                <a:schemeClr val="accent4">
                  <a:lumMod val="75000"/>
                </a:schemeClr>
              </a:buClr>
              <a:buSzPct val="70000"/>
              <a:buFont typeface="Wingdings" pitchFamily="2" charset="2"/>
              <a:buChar char="u"/>
            </a:pPr>
            <a:r>
              <a:rPr lang="en-US" altLang="zh-CN" sz="2400" dirty="0" smtClean="0"/>
              <a:t>computation of the frequency response of the system (point by point) using spectral analysis </a:t>
            </a:r>
            <a:r>
              <a:rPr lang="en-US" altLang="zh-CN" sz="2400" i="1" dirty="0" smtClean="0"/>
              <a:t>⇒ </a:t>
            </a:r>
            <a:r>
              <a:rPr lang="en-US" altLang="zh-CN" sz="2400" u="sng" dirty="0" smtClean="0"/>
              <a:t>non-parametric model</a:t>
            </a:r>
            <a:r>
              <a:rPr lang="en-US" altLang="zh-CN" sz="2400" dirty="0" smtClean="0"/>
              <a:t>.</a:t>
            </a:r>
          </a:p>
          <a:p>
            <a:pPr marL="432000" indent="-432000">
              <a:buClr>
                <a:schemeClr val="accent4">
                  <a:lumMod val="75000"/>
                </a:schemeClr>
              </a:buClr>
              <a:buSzPct val="70000"/>
              <a:buFont typeface="Wingdings" pitchFamily="2" charset="2"/>
              <a:buChar char="u"/>
            </a:pPr>
            <a:r>
              <a:rPr lang="en-US" altLang="zh-CN" sz="2400" dirty="0" smtClean="0"/>
              <a:t>identification </a:t>
            </a:r>
            <a:r>
              <a:rPr lang="en-US" altLang="zh-CN" sz="2400" i="1" dirty="0" smtClean="0"/>
              <a:t>⇒ </a:t>
            </a:r>
            <a:r>
              <a:rPr lang="en-US" altLang="zh-CN" sz="2400" dirty="0" smtClean="0"/>
              <a:t>computation of a </a:t>
            </a:r>
            <a:r>
              <a:rPr lang="en-US" altLang="zh-CN" sz="2400" u="sng" dirty="0" smtClean="0"/>
              <a:t>parametric model </a:t>
            </a:r>
            <a:r>
              <a:rPr lang="en-US" altLang="zh-CN" sz="2400" dirty="0" smtClean="0"/>
              <a:t>(such as transfer function) fitting the experimental response.</a:t>
            </a:r>
          </a:p>
          <a:p>
            <a:pPr marL="0" indent="0">
              <a:buNone/>
            </a:pP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Modal analysis - stability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Time-domain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Frequency-domain </a:t>
            </a:r>
            <a:r>
              <a:rPr lang="en-US" altLang="zh-CN" sz="2000" dirty="0" smtClean="0"/>
              <a:t>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3933056"/>
            <a:ext cx="7848872" cy="23042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103838"/>
            <a:ext cx="7848872" cy="12450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Modal analysis - stability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Time-domain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Frequency-domain </a:t>
            </a:r>
            <a:r>
              <a:rPr lang="en-US" altLang="zh-CN" sz="2000" dirty="0" smtClean="0"/>
              <a:t>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3284984"/>
            <a:ext cx="7848872" cy="316835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103838"/>
            <a:ext cx="7848872" cy="12450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An introductive example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5184576"/>
          </a:xfrm>
        </p:spPr>
        <p:txBody>
          <a:bodyPr>
            <a:noAutofit/>
          </a:bodyPr>
          <a:lstStyle/>
          <a:p>
            <a:pPr marL="432000" indent="-432000">
              <a:buClr>
                <a:schemeClr val="accent4">
                  <a:lumMod val="75000"/>
                </a:schemeClr>
              </a:buClr>
              <a:buSzPct val="70000"/>
              <a:buFont typeface="Wingdings" pitchFamily="2" charset="2"/>
              <a:buChar char="u"/>
            </a:pPr>
            <a:r>
              <a:rPr lang="en-US" altLang="zh-CN" sz="2800" dirty="0" smtClean="0"/>
              <a:t>Stable (1</a:t>
            </a:r>
            <a:r>
              <a:rPr lang="zh-CN" altLang="en-US" sz="2800" dirty="0" smtClean="0"/>
              <a:t>→</a:t>
            </a:r>
            <a:r>
              <a:rPr lang="en-US" altLang="zh-CN" sz="2800" dirty="0" smtClean="0"/>
              <a:t>2)</a:t>
            </a:r>
          </a:p>
          <a:p>
            <a:pPr marL="432000" indent="-432000">
              <a:buClr>
                <a:schemeClr val="accent4">
                  <a:lumMod val="75000"/>
                </a:schemeClr>
              </a:buClr>
              <a:buSzPct val="70000"/>
              <a:buFont typeface="Wingdings" pitchFamily="2" charset="2"/>
              <a:buChar char="u"/>
            </a:pPr>
            <a:r>
              <a:rPr lang="en-US" altLang="zh-CN" sz="2800" dirty="0" smtClean="0"/>
              <a:t>Asymptotically Stable (1</a:t>
            </a:r>
            <a:r>
              <a:rPr lang="zh-CN" altLang="en-US" sz="2800" dirty="0" smtClean="0"/>
              <a:t>→</a:t>
            </a:r>
            <a:r>
              <a:rPr lang="en-US" altLang="zh-CN" sz="2800" dirty="0" smtClean="0"/>
              <a:t>4)</a:t>
            </a:r>
          </a:p>
          <a:p>
            <a:pPr marL="432000" indent="-432000">
              <a:buClr>
                <a:schemeClr val="accent4">
                  <a:lumMod val="75000"/>
                </a:schemeClr>
              </a:buClr>
              <a:buSzPct val="70000"/>
              <a:buFont typeface="Wingdings" pitchFamily="2" charset="2"/>
              <a:buChar char="u"/>
            </a:pPr>
            <a:r>
              <a:rPr lang="en-US" altLang="zh-CN" sz="2800" dirty="0" smtClean="0"/>
              <a:t>Instable (1</a:t>
            </a:r>
            <a:r>
              <a:rPr lang="zh-CN" altLang="en-US" sz="2800" dirty="0" smtClean="0"/>
              <a:t>→</a:t>
            </a:r>
            <a:r>
              <a:rPr lang="en-US" altLang="zh-CN" sz="2800" dirty="0" smtClean="0"/>
              <a:t>5)</a:t>
            </a:r>
          </a:p>
          <a:p>
            <a:pPr marL="0" indent="0">
              <a:buNone/>
            </a:pP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zh-CN" altLang="en-US" sz="2400" dirty="0"/>
          </a:p>
        </p:txBody>
      </p:sp>
      <p:pic>
        <p:nvPicPr>
          <p:cNvPr id="5" name="图片 4" descr="STABLE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501008"/>
            <a:ext cx="7008592" cy="201622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Diagonal (Modal) Form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391675" cy="45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Exercise: Modal Form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3568" y="1268760"/>
            <a:ext cx="7776864" cy="5184576"/>
          </a:xfrm>
        </p:spPr>
        <p:txBody>
          <a:bodyPr>
            <a:noAutofit/>
          </a:bodyPr>
          <a:lstStyle/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800" u="sng" dirty="0" smtClean="0"/>
              <a:t>Exercise</a:t>
            </a:r>
            <a:r>
              <a:rPr lang="en-US" altLang="zh-CN" sz="2800" dirty="0" smtClean="0"/>
              <a:t>: compute modal forms for following systems: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7343"/>
          <a:stretch>
            <a:fillRect/>
          </a:stretch>
        </p:blipFill>
        <p:spPr bwMode="auto">
          <a:xfrm>
            <a:off x="1187624" y="2420888"/>
            <a:ext cx="5472608" cy="281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Stability Analysis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08912" cy="5184576"/>
          </a:xfrm>
        </p:spPr>
        <p:txBody>
          <a:bodyPr>
            <a:noAutofit/>
          </a:bodyPr>
          <a:lstStyle/>
          <a:p>
            <a:pPr marL="432000" indent="-288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200" dirty="0" smtClean="0"/>
              <a:t>The system can be described by the following block-diagram :</a:t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endParaRPr lang="en-US" altLang="zh-CN" sz="2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7979947" cy="493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Stability Analysis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95062" y="4797152"/>
            <a:ext cx="7776864" cy="1512168"/>
          </a:xfrm>
        </p:spPr>
        <p:txBody>
          <a:bodyPr>
            <a:noAutofit/>
          </a:bodyPr>
          <a:lstStyle/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200" u="sng" dirty="0" smtClean="0"/>
              <a:t>Exercise</a:t>
            </a:r>
            <a:r>
              <a:rPr lang="en-US" altLang="zh-CN" sz="2200" dirty="0" smtClean="0"/>
              <a:t>: analysis the stability of the system: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30616" cy="3611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/>
          <p:cNvGrpSpPr/>
          <p:nvPr/>
        </p:nvGrpSpPr>
        <p:grpSpPr>
          <a:xfrm>
            <a:off x="2123728" y="5229200"/>
            <a:ext cx="4752528" cy="1390368"/>
            <a:chOff x="2123728" y="5229200"/>
            <a:chExt cx="4752528" cy="1390368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3728" y="5229200"/>
              <a:ext cx="4752528" cy="1390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51920" y="5301208"/>
              <a:ext cx="493588" cy="327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63059" y="5699619"/>
              <a:ext cx="216024" cy="308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82989" y="5310733"/>
              <a:ext cx="216024" cy="308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08048" y="5733256"/>
              <a:ext cx="432048" cy="277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99992" y="5326608"/>
              <a:ext cx="432048" cy="277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Generalities</a:t>
            </a:r>
            <a:endParaRPr lang="zh-CN" altLang="en-US" sz="3600" b="1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3568" y="908720"/>
            <a:ext cx="8003232" cy="1152128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Dynamical Systems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 theory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None/>
            </a:pPr>
            <a:r>
              <a:rPr lang="en-US" altLang="zh-CN" sz="2000" dirty="0" smtClean="0"/>
              <a:t>Regulation systems using feedback control concept can be found:…</a:t>
            </a:r>
            <a:br>
              <a:rPr lang="en-US" altLang="zh-CN" sz="2000" dirty="0" smtClean="0"/>
            </a:br>
            <a:r>
              <a:rPr lang="en-US" altLang="zh-CN" sz="2000" dirty="0" smtClean="0"/>
              <a:t> </a:t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 </a:t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 </a:t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 </a:t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endParaRPr lang="en-US" altLang="zh-CN" sz="2000" dirty="0" smtClean="0"/>
          </a:p>
        </p:txBody>
      </p:sp>
      <p:pic>
        <p:nvPicPr>
          <p:cNvPr id="10" name="图片 9" descr="人造地球卫星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2124145"/>
            <a:ext cx="2400658" cy="3600000"/>
          </a:xfrm>
          <a:prstGeom prst="rect">
            <a:avLst/>
          </a:prstGeom>
          <a:effectLst>
            <a:outerShdw blurRad="50800" dist="25400" dir="1800000" sx="101000" sy="101000" algn="tl" rotWithShape="0">
              <a:prstClr val="black">
                <a:alpha val="14000"/>
              </a:prstClr>
            </a:outerShdw>
          </a:effectLst>
        </p:spPr>
      </p:pic>
      <p:pic>
        <p:nvPicPr>
          <p:cNvPr id="11" name="图片 10" descr="GOVERNORK.jpg"/>
          <p:cNvPicPr>
            <a:picLocks noChangeAspect="1"/>
          </p:cNvPicPr>
          <p:nvPr/>
        </p:nvPicPr>
        <p:blipFill>
          <a:blip r:embed="rId3" cstate="print"/>
          <a:srcRect l="21262" r="29126"/>
          <a:stretch>
            <a:fillRect/>
          </a:stretch>
        </p:blipFill>
        <p:spPr>
          <a:xfrm>
            <a:off x="755576" y="2124145"/>
            <a:ext cx="2381367" cy="3600000"/>
          </a:xfrm>
          <a:prstGeom prst="rect">
            <a:avLst/>
          </a:prstGeom>
          <a:effectLst>
            <a:outerShdw blurRad="50800" dist="25400" dir="1800000" sx="101000" sy="101000" algn="tl" rotWithShape="0">
              <a:prstClr val="black">
                <a:alpha val="14000"/>
              </a:prstClr>
            </a:outerShdw>
          </a:effectLst>
        </p:spPr>
      </p:pic>
      <p:pic>
        <p:nvPicPr>
          <p:cNvPr id="13" name="图片 12" descr="human-skeleton-163715.jpg"/>
          <p:cNvPicPr>
            <a:picLocks noChangeAspect="1"/>
          </p:cNvPicPr>
          <p:nvPr/>
        </p:nvPicPr>
        <p:blipFill>
          <a:blip r:embed="rId4" cstate="print"/>
          <a:srcRect l="29253" r="30242"/>
          <a:stretch>
            <a:fillRect/>
          </a:stretch>
        </p:blipFill>
        <p:spPr>
          <a:xfrm>
            <a:off x="3275856" y="2124145"/>
            <a:ext cx="2592288" cy="3600000"/>
          </a:xfrm>
          <a:prstGeom prst="rect">
            <a:avLst/>
          </a:prstGeom>
          <a:effectLst>
            <a:outerShdw blurRad="50800" dist="25400" dir="1800000" sx="101000" sy="101000" algn="tl" rotWithShape="0">
              <a:prstClr val="black">
                <a:alpha val="14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827584" y="5724545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...in very old devices                  ...in human behaviors                     …in astronautics</a:t>
            </a:r>
          </a:p>
          <a:p>
            <a:r>
              <a:rPr lang="en-US" altLang="zh-CN" sz="1600" dirty="0" smtClean="0"/>
              <a:t>(Watt regulator, 1769)              (regulate body temperature,         (airplane, satellite…)</a:t>
            </a:r>
          </a:p>
          <a:p>
            <a:r>
              <a:rPr lang="en-US" altLang="zh-CN" sz="1600" dirty="0" smtClean="0"/>
              <a:t>                                                       driving a car…)</a:t>
            </a:r>
            <a:endParaRPr lang="zh-CN" altLang="en-US" sz="16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Stability Analysis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17226"/>
          <a:stretch>
            <a:fillRect/>
          </a:stretch>
        </p:blipFill>
        <p:spPr bwMode="auto">
          <a:xfrm>
            <a:off x="539552" y="1955232"/>
            <a:ext cx="7884368" cy="4498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</a:blip>
          <a:srcRect/>
          <a:stretch>
            <a:fillRect/>
          </a:stretch>
        </p:blipFill>
        <p:spPr bwMode="auto">
          <a:xfrm>
            <a:off x="611560" y="1019128"/>
            <a:ext cx="787111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Stability Analysis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55576" y="1196752"/>
            <a:ext cx="7848872" cy="5040560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In the multiple </a:t>
            </a:r>
            <a:r>
              <a:rPr lang="en-US" altLang="zh-CN" sz="2400" dirty="0" err="1" smtClean="0"/>
              <a:t>eigenvalue</a:t>
            </a:r>
            <a:r>
              <a:rPr lang="en-US" altLang="zh-CN" sz="2400" dirty="0" smtClean="0"/>
              <a:t> case, </a:t>
            </a:r>
            <a:r>
              <a:rPr lang="en-US" altLang="zh-CN" sz="2400" i="1" dirty="0" smtClean="0">
                <a:latin typeface="Georgia" pitchFamily="18" charset="0"/>
              </a:rPr>
              <a:t>A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is not necessarily diagonalizable, one can use bloc-diagonal matrices involving  </a:t>
            </a:r>
            <a:r>
              <a:rPr lang="en-US" altLang="zh-CN" sz="2400" i="1" dirty="0" smtClean="0">
                <a:latin typeface="Georgia" pitchFamily="18" charset="0"/>
              </a:rPr>
              <a:t>Jordan</a:t>
            </a:r>
            <a:r>
              <a:rPr lang="en-US" altLang="zh-CN" sz="2400" dirty="0" smtClean="0"/>
              <a:t>-blocs.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400" u="sng" dirty="0" smtClean="0"/>
              <a:t>Exercise</a:t>
            </a:r>
            <a:r>
              <a:rPr lang="en-US" altLang="zh-CN" sz="2400" dirty="0" smtClean="0"/>
              <a:t>: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    Compute </a:t>
            </a:r>
            <a:r>
              <a:rPr lang="en-US" altLang="zh-CN" sz="2400" i="1" dirty="0" smtClean="0">
                <a:latin typeface="Georgia" pitchFamily="18" charset="0"/>
              </a:rPr>
              <a:t>Jordan</a:t>
            </a:r>
            <a:r>
              <a:rPr lang="en-US" altLang="zh-CN" sz="2400" dirty="0" smtClean="0"/>
              <a:t> canonical forms for following system: 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endParaRPr lang="en-US" altLang="zh-CN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3645024"/>
            <a:ext cx="3419475" cy="1047750"/>
          </a:xfrm>
          <a:prstGeom prst="rect">
            <a:avLst/>
          </a:prstGeom>
          <a:noFill/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4692774"/>
            <a:ext cx="2247900" cy="390525"/>
          </a:xfrm>
          <a:prstGeom prst="rect">
            <a:avLst/>
          </a:prstGeom>
          <a:noFill/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1504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1895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547664" y="2132856"/>
            <a:ext cx="5721249" cy="4435346"/>
            <a:chOff x="1547664" y="2132856"/>
            <a:chExt cx="5721249" cy="4435346"/>
          </a:xfrm>
        </p:grpSpPr>
        <p:pic>
          <p:nvPicPr>
            <p:cNvPr id="8704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47664" y="2132856"/>
              <a:ext cx="5721249" cy="4337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4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63688" y="6453336"/>
              <a:ext cx="216024" cy="101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r="66667"/>
            <a:stretch>
              <a:fillRect/>
            </a:stretch>
          </p:blipFill>
          <p:spPr bwMode="auto">
            <a:xfrm>
              <a:off x="3491880" y="6453336"/>
              <a:ext cx="72008" cy="101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4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63888" y="6453336"/>
              <a:ext cx="72008" cy="101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26192" y="6431332"/>
              <a:ext cx="72008" cy="101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66667" b="-42223"/>
            <a:stretch>
              <a:fillRect/>
            </a:stretch>
          </p:blipFill>
          <p:spPr bwMode="auto">
            <a:xfrm>
              <a:off x="5345040" y="6424186"/>
              <a:ext cx="72008" cy="144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Stability Analysis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79512" y="1124744"/>
            <a:ext cx="8820472" cy="5040560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200" dirty="0" smtClean="0"/>
              <a:t>Formulae (12) allows any systems to be interpreted as a combination of elementary first order and second order transfers. These elementary transfers allows to appreciate roughly the dynamics behavior of the system.</a:t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endParaRPr lang="en-US" altLang="zh-CN" sz="2200" dirty="0" smtClean="0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1504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1895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Modal analysis - stability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Time-domain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Frequency-domain </a:t>
            </a:r>
            <a:r>
              <a:rPr lang="en-US" altLang="zh-CN" sz="2000" dirty="0" smtClean="0"/>
              <a:t>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3645024"/>
            <a:ext cx="7848872" cy="28083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103838"/>
            <a:ext cx="7848872" cy="12450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1560" y="2950344"/>
            <a:ext cx="7848872" cy="2880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Time-domain Analysis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55576" y="1556792"/>
            <a:ext cx="7848872" cy="5040560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800" dirty="0" smtClean="0"/>
              <a:t>Some typical test input signal:</a:t>
            </a:r>
            <a:br>
              <a:rPr lang="en-US" altLang="zh-CN" sz="28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endParaRPr lang="en-US" altLang="zh-CN" sz="2200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636912"/>
            <a:ext cx="6970243" cy="265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Time-domain Analysis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55576" y="1268760"/>
            <a:ext cx="7848872" cy="5040560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800" dirty="0" smtClean="0"/>
              <a:t>Transient response 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800" dirty="0" smtClean="0"/>
              <a:t>Steady state response 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800" dirty="0" smtClean="0"/>
              <a:t>Performance criteria (commonly measured on a step response):</a:t>
            </a:r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r>
              <a:rPr lang="en-US" altLang="zh-CN" sz="2800" dirty="0" smtClean="0"/>
              <a:t>Delay time  </a:t>
            </a:r>
            <a:r>
              <a:rPr lang="en-US" altLang="zh-CN" sz="2800" i="1" dirty="0" smtClean="0">
                <a:latin typeface="Georgia" pitchFamily="18" charset="0"/>
              </a:rPr>
              <a:t>t</a:t>
            </a:r>
            <a:r>
              <a:rPr lang="en-US" altLang="zh-CN" sz="1600" i="1" dirty="0" smtClean="0">
                <a:latin typeface="Georgia" pitchFamily="18" charset="0"/>
              </a:rPr>
              <a:t>d</a:t>
            </a:r>
            <a:r>
              <a:rPr lang="en-US" altLang="zh-CN" sz="2800" dirty="0" smtClean="0"/>
              <a:t> </a:t>
            </a:r>
            <a:r>
              <a:rPr lang="en-US" altLang="zh-CN" sz="2200" dirty="0" smtClean="0"/>
              <a:t>(0%-50% )</a:t>
            </a:r>
            <a:endParaRPr lang="en-US" altLang="zh-CN" sz="2200" i="1" dirty="0" smtClean="0">
              <a:latin typeface="Georgia" pitchFamily="18" charset="0"/>
            </a:endParaRPr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r>
              <a:rPr lang="en-US" altLang="zh-CN" sz="2800" dirty="0" smtClean="0"/>
              <a:t>Rise time  </a:t>
            </a:r>
            <a:r>
              <a:rPr lang="en-US" altLang="zh-CN" sz="2800" i="1" dirty="0" err="1" smtClean="0">
                <a:latin typeface="Georgia" pitchFamily="18" charset="0"/>
              </a:rPr>
              <a:t>t</a:t>
            </a:r>
            <a:r>
              <a:rPr lang="en-US" altLang="zh-CN" sz="1600" i="1" dirty="0" err="1" smtClean="0">
                <a:latin typeface="Georgia" pitchFamily="18" charset="0"/>
              </a:rPr>
              <a:t>r</a:t>
            </a:r>
            <a:endParaRPr lang="en-US" altLang="zh-CN" sz="1600" i="1" dirty="0" smtClean="0">
              <a:latin typeface="Georgia" pitchFamily="18" charset="0"/>
            </a:endParaRPr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r>
              <a:rPr lang="en-US" altLang="zh-CN" sz="2800" dirty="0" smtClean="0"/>
              <a:t>Peak time  </a:t>
            </a:r>
            <a:r>
              <a:rPr lang="en-US" altLang="zh-CN" sz="2800" i="1" dirty="0" err="1" smtClean="0">
                <a:latin typeface="Georgia" pitchFamily="18" charset="0"/>
              </a:rPr>
              <a:t>t</a:t>
            </a:r>
            <a:r>
              <a:rPr lang="en-US" altLang="zh-CN" sz="1600" i="1" dirty="0" err="1" smtClean="0">
                <a:latin typeface="Georgia" pitchFamily="18" charset="0"/>
              </a:rPr>
              <a:t>p</a:t>
            </a:r>
            <a:endParaRPr lang="en-US" altLang="zh-CN" sz="1600" i="1" dirty="0" smtClean="0">
              <a:latin typeface="Georgia" pitchFamily="18" charset="0"/>
            </a:endParaRPr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r>
              <a:rPr lang="en-US" altLang="zh-CN" sz="2800" dirty="0" smtClean="0"/>
              <a:t>Settling time  </a:t>
            </a:r>
            <a:r>
              <a:rPr lang="en-US" altLang="zh-CN" sz="2800" i="1" dirty="0" err="1" smtClean="0">
                <a:latin typeface="Georgia" pitchFamily="18" charset="0"/>
              </a:rPr>
              <a:t>t</a:t>
            </a:r>
            <a:r>
              <a:rPr lang="en-US" altLang="zh-CN" sz="1600" i="1" dirty="0" err="1" smtClean="0">
                <a:latin typeface="Georgia" pitchFamily="18" charset="0"/>
              </a:rPr>
              <a:t>s</a:t>
            </a:r>
            <a:r>
              <a:rPr lang="en-US" altLang="zh-CN" sz="1600" i="1" dirty="0" smtClean="0">
                <a:latin typeface="Georgia" pitchFamily="18" charset="0"/>
              </a:rPr>
              <a:t> </a:t>
            </a:r>
            <a:r>
              <a:rPr lang="en-US" altLang="zh-CN" sz="2200" dirty="0" smtClean="0"/>
              <a:t>(±</a:t>
            </a:r>
            <a:r>
              <a:rPr lang="en-US" altLang="zh-CN" sz="2200" i="1" dirty="0" smtClean="0"/>
              <a:t> </a:t>
            </a:r>
            <a:r>
              <a:rPr lang="en-US" altLang="zh-CN" sz="2200" dirty="0" smtClean="0"/>
              <a:t>5%)</a:t>
            </a:r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r>
              <a:rPr lang="en-US" altLang="zh-CN" sz="2800" dirty="0" smtClean="0"/>
              <a:t>Overshoot  </a:t>
            </a:r>
            <a:r>
              <a:rPr lang="el-GR" altLang="zh-CN" sz="2800" i="1" dirty="0" smtClean="0">
                <a:latin typeface="Georgia" pitchFamily="18" charset="0"/>
              </a:rPr>
              <a:t>σ</a:t>
            </a:r>
            <a:r>
              <a:rPr lang="en-US" altLang="zh-CN" sz="2800" i="1" dirty="0" smtClean="0">
                <a:latin typeface="Georgia" pitchFamily="18" charset="0"/>
              </a:rPr>
              <a:t>%</a:t>
            </a:r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r>
              <a:rPr lang="en-US" altLang="zh-CN" sz="2800" dirty="0" smtClean="0"/>
              <a:t>Steady state (or static) error </a:t>
            </a:r>
            <a:r>
              <a:rPr lang="en-US" altLang="zh-CN" sz="2800" i="1" dirty="0" err="1" smtClean="0">
                <a:latin typeface="Georgia" pitchFamily="18" charset="0"/>
              </a:rPr>
              <a:t>e</a:t>
            </a:r>
            <a:r>
              <a:rPr lang="en-US" altLang="zh-CN" sz="1800" i="1" dirty="0" err="1" smtClean="0">
                <a:latin typeface="Georgia" pitchFamily="18" charset="0"/>
              </a:rPr>
              <a:t>ss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endParaRPr lang="en-US" altLang="zh-CN" sz="2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71526" y="2766987"/>
            <a:ext cx="44644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Rise time is defined as "the time required for the response to rise from x% to y% of its final value", with </a:t>
            </a:r>
            <a:r>
              <a:rPr lang="en-US" altLang="zh-CN" sz="2200" b="1" dirty="0" smtClean="0"/>
              <a:t>0%-100%</a:t>
            </a:r>
            <a:r>
              <a:rPr lang="en-US" altLang="zh-CN" sz="2200" dirty="0" smtClean="0"/>
              <a:t> rise time common for under-</a:t>
            </a:r>
          </a:p>
          <a:p>
            <a:r>
              <a:rPr lang="en-US" altLang="zh-CN" sz="2200" dirty="0" smtClean="0"/>
              <a:t>-damped second order systems, </a:t>
            </a:r>
            <a:r>
              <a:rPr lang="en-US" altLang="zh-CN" sz="2200" b="1" dirty="0" smtClean="0"/>
              <a:t>5%-95%</a:t>
            </a:r>
            <a:r>
              <a:rPr lang="en-US" altLang="zh-CN" sz="2200" dirty="0" smtClean="0"/>
              <a:t> for critically damped and </a:t>
            </a:r>
            <a:r>
              <a:rPr lang="en-US" altLang="zh-CN" sz="2200" b="1" dirty="0" smtClean="0"/>
              <a:t>10%-90% </a:t>
            </a:r>
            <a:r>
              <a:rPr lang="en-US" altLang="zh-CN" sz="2200" dirty="0" smtClean="0"/>
              <a:t>for </a:t>
            </a:r>
            <a:r>
              <a:rPr lang="en-US" altLang="zh-CN" sz="2200" dirty="0" err="1" smtClean="0"/>
              <a:t>overdamped</a:t>
            </a:r>
            <a:r>
              <a:rPr lang="en-US" altLang="zh-CN" sz="2200" dirty="0" smtClean="0"/>
              <a:t>.</a:t>
            </a:r>
            <a:endParaRPr lang="zh-CN" altLang="en-US" sz="2200" dirty="0"/>
          </a:p>
        </p:txBody>
      </p:sp>
      <p:sp>
        <p:nvSpPr>
          <p:cNvPr id="7" name="线形标注 1 6"/>
          <p:cNvSpPr/>
          <p:nvPr/>
        </p:nvSpPr>
        <p:spPr>
          <a:xfrm>
            <a:off x="4427984" y="2796015"/>
            <a:ext cx="4464496" cy="2376264"/>
          </a:xfrm>
          <a:prstGeom prst="borderCallout1">
            <a:avLst>
              <a:gd name="adj1" fmla="val 34203"/>
              <a:gd name="adj2" fmla="val -205"/>
              <a:gd name="adj3" fmla="val 52702"/>
              <a:gd name="adj4" fmla="val -32156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Performance Criteria </a:t>
            </a:r>
          </a:p>
        </p:txBody>
      </p:sp>
      <p:pic>
        <p:nvPicPr>
          <p:cNvPr id="5" name="图片 4" descr="1.emf"/>
          <p:cNvPicPr>
            <a:picLocks noChangeAspect="1"/>
          </p:cNvPicPr>
          <p:nvPr/>
        </p:nvPicPr>
        <p:blipFill>
          <a:blip r:embed="rId2" cstate="print"/>
          <a:srcRect l="2245" t="7105" r="3121" b="5270"/>
          <a:stretch>
            <a:fillRect/>
          </a:stretch>
        </p:blipFill>
        <p:spPr>
          <a:xfrm>
            <a:off x="863080" y="1184036"/>
            <a:ext cx="8280920" cy="567396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49792" b="7208"/>
          <a:stretch>
            <a:fillRect/>
          </a:stretch>
        </p:blipFill>
        <p:spPr bwMode="auto">
          <a:xfrm>
            <a:off x="1394041" y="980728"/>
            <a:ext cx="6444925" cy="5686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0" y="418654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Step responses for first order system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418654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Step responses for first order system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7117" t="5309" r="8269" b="3782"/>
          <a:stretch>
            <a:fillRect/>
          </a:stretch>
        </p:blipFill>
        <p:spPr bwMode="auto">
          <a:xfrm>
            <a:off x="971600" y="1052736"/>
            <a:ext cx="7056784" cy="564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732240" y="5229200"/>
          <a:ext cx="523876" cy="508000"/>
        </p:xfrm>
        <a:graphic>
          <a:graphicData uri="http://schemas.openxmlformats.org/presentationml/2006/ole">
            <p:oleObj spid="_x0000_s2050" name="Visio" r:id="rId4" imgW="523670" imgH="508635" progId="Visio.Drawing.11">
              <p:link updateAutomatic="1"/>
            </p:oleObj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1031"/>
          <a:stretch>
            <a:fillRect/>
          </a:stretch>
        </p:blipFill>
        <p:spPr bwMode="auto">
          <a:xfrm>
            <a:off x="1619672" y="912981"/>
            <a:ext cx="6052382" cy="5900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0" y="116632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Step responses for second order system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3568" y="980728"/>
            <a:ext cx="8003232" cy="864096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Example: 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      </a:t>
            </a:r>
            <a:r>
              <a:rPr lang="en-US" altLang="zh-CN" sz="2000" dirty="0" smtClean="0"/>
              <a:t>Watt regulator ( </a:t>
            </a:r>
            <a:r>
              <a:rPr lang="en-US" altLang="zh-CN" sz="2000" dirty="0" err="1" smtClean="0"/>
              <a:t>Flyball</a:t>
            </a:r>
            <a:r>
              <a:rPr lang="en-US" altLang="zh-CN" sz="2000" dirty="0" smtClean="0"/>
              <a:t> governor )</a:t>
            </a:r>
          </a:p>
        </p:txBody>
      </p:sp>
      <p:pic>
        <p:nvPicPr>
          <p:cNvPr id="6" name="Flyball governor for flow control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 l="2608" t="2666"/>
          <a:stretch>
            <a:fillRect/>
          </a:stretch>
        </p:blipFill>
        <p:spPr>
          <a:xfrm>
            <a:off x="4907632" y="2295922"/>
            <a:ext cx="3696816" cy="3614299"/>
          </a:xfrm>
          <a:prstGeom prst="rect">
            <a:avLst/>
          </a:prstGeom>
        </p:spPr>
      </p:pic>
      <p:pic>
        <p:nvPicPr>
          <p:cNvPr id="8" name="图片 7" descr="flyball governor.e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664" y="2262880"/>
            <a:ext cx="4641000" cy="3686400"/>
          </a:xfrm>
          <a:prstGeom prst="rect">
            <a:avLst/>
          </a:prstGeom>
        </p:spPr>
      </p:pic>
      <p:sp>
        <p:nvSpPr>
          <p:cNvPr id="12" name="标题 1"/>
          <p:cNvSpPr txBox="1">
            <a:spLocks/>
          </p:cNvSpPr>
          <p:nvPr/>
        </p:nvSpPr>
        <p:spPr>
          <a:xfrm>
            <a:off x="457200" y="130622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Generalities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20" y="536038"/>
            <a:ext cx="8446144" cy="6283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116632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Step responses for second order system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0" y="116632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Performance Criteria of second order system </a:t>
            </a:r>
          </a:p>
        </p:txBody>
      </p:sp>
      <p:pic>
        <p:nvPicPr>
          <p:cNvPr id="99334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36726" y="790178"/>
            <a:ext cx="1619250" cy="695325"/>
          </a:xfrm>
          <a:prstGeom prst="rect">
            <a:avLst/>
          </a:prstGeom>
          <a:noFill/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80026" y="790178"/>
            <a:ext cx="1276350" cy="695325"/>
          </a:xfrm>
          <a:prstGeom prst="rect">
            <a:avLst/>
          </a:prstGeom>
          <a:noFill/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1654274"/>
            <a:ext cx="962025" cy="628650"/>
          </a:xfrm>
          <a:prstGeom prst="rect">
            <a:avLst/>
          </a:prstGeom>
          <a:noFill/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4048" y="2335535"/>
            <a:ext cx="3095625" cy="733425"/>
          </a:xfrm>
          <a:prstGeom prst="rect">
            <a:avLst/>
          </a:prstGeom>
          <a:noFill/>
        </p:spPr>
      </p:pic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616" y="2878410"/>
            <a:ext cx="2657475" cy="638175"/>
          </a:xfrm>
          <a:prstGeom prst="rect">
            <a:avLst/>
          </a:prstGeom>
          <a:noFill/>
        </p:spPr>
      </p:pic>
      <p:pic>
        <p:nvPicPr>
          <p:cNvPr id="99329" name="Picture 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616" y="3526482"/>
            <a:ext cx="2657475" cy="628650"/>
          </a:xfrm>
          <a:prstGeom prst="rect">
            <a:avLst/>
          </a:prstGeom>
          <a:noFill/>
        </p:spPr>
      </p:pic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0" y="-26255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9341" name="Rectangle 13"/>
          <p:cNvSpPr>
            <a:spLocks noChangeArrowheads="1"/>
          </p:cNvSpPr>
          <p:nvPr/>
        </p:nvSpPr>
        <p:spPr bwMode="auto">
          <a:xfrm>
            <a:off x="0" y="6500192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539552" y="862186"/>
            <a:ext cx="5112568" cy="5328592"/>
          </a:xfrm>
        </p:spPr>
        <p:txBody>
          <a:bodyPr numCol="1">
            <a:noAutofit/>
          </a:bodyPr>
          <a:lstStyle/>
          <a:p>
            <a:pPr marL="360000" indent="-180000">
              <a:buClr>
                <a:schemeClr val="accent4">
                  <a:lumMod val="75000"/>
                </a:schemeClr>
              </a:buClr>
            </a:pPr>
            <a:r>
              <a:rPr lang="en-US" altLang="zh-CN" sz="2800" dirty="0" smtClean="0"/>
              <a:t>Delay time</a:t>
            </a:r>
            <a:endParaRPr lang="en-US" altLang="zh-CN" sz="2200" i="1" dirty="0" smtClean="0">
              <a:latin typeface="Georgia" pitchFamily="18" charset="0"/>
            </a:endParaRPr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endParaRPr lang="en-US" altLang="zh-CN" sz="1600" dirty="0" smtClean="0"/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r>
              <a:rPr lang="en-US" altLang="zh-CN" sz="2800" dirty="0" smtClean="0"/>
              <a:t>Peak time</a:t>
            </a:r>
            <a:endParaRPr lang="en-US" altLang="zh-CN" sz="1600" i="1" dirty="0" smtClean="0">
              <a:latin typeface="Georgia" pitchFamily="18" charset="0"/>
            </a:endParaRPr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endParaRPr lang="en-US" altLang="zh-CN" sz="700" dirty="0" smtClean="0"/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r>
              <a:rPr lang="en-US" altLang="zh-CN" sz="2800" dirty="0" smtClean="0"/>
              <a:t>Settling time</a:t>
            </a:r>
            <a:r>
              <a:rPr lang="en-US" altLang="zh-CN" sz="2200" dirty="0" smtClean="0"/>
              <a:t>(±</a:t>
            </a:r>
            <a:r>
              <a:rPr lang="en-US" altLang="zh-CN" sz="2200" i="1" dirty="0" smtClean="0"/>
              <a:t> </a:t>
            </a:r>
            <a:r>
              <a:rPr lang="en-US" altLang="zh-CN" sz="2200" dirty="0" smtClean="0"/>
              <a:t>5%, ±</a:t>
            </a:r>
            <a:r>
              <a:rPr lang="en-US" altLang="zh-CN" sz="2200" i="1" dirty="0" smtClean="0"/>
              <a:t> </a:t>
            </a:r>
            <a:r>
              <a:rPr lang="en-US" altLang="zh-CN" sz="2200" dirty="0" smtClean="0"/>
              <a:t>2%)</a:t>
            </a:r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endParaRPr lang="en-US" altLang="zh-CN" sz="2200" dirty="0" smtClean="0"/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endParaRPr lang="en-US" altLang="zh-CN" sz="1600" dirty="0" smtClean="0"/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endParaRPr lang="en-US" altLang="zh-CN" sz="16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endParaRPr lang="en-US" altLang="zh-CN" sz="2000" u="sng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800" u="sng" dirty="0" smtClean="0"/>
              <a:t>Exercise</a:t>
            </a:r>
            <a:r>
              <a:rPr lang="en-US" altLang="zh-CN" sz="2800" dirty="0" smtClean="0"/>
              <a:t>: 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800" dirty="0" smtClean="0">
                <a:latin typeface="Cambria Math"/>
                <a:ea typeface="Cambria Math"/>
              </a:rPr>
              <a:t>    Compute K,</a:t>
            </a:r>
            <a:r>
              <a:rPr lang="el-GR" altLang="zh-CN" sz="2800" dirty="0" smtClean="0">
                <a:latin typeface="Cambria Math"/>
                <a:ea typeface="Cambria Math"/>
              </a:rPr>
              <a:t>τ</a:t>
            </a:r>
            <a:r>
              <a:rPr lang="en-US" altLang="zh-CN" sz="2800" dirty="0" smtClean="0">
                <a:latin typeface="Cambria Math"/>
                <a:ea typeface="Cambria Math"/>
              </a:rPr>
              <a:t>,</a:t>
            </a:r>
            <a:r>
              <a:rPr lang="en-US" altLang="zh-CN" sz="2800" dirty="0" err="1" smtClean="0">
                <a:latin typeface="Cambria Math"/>
                <a:ea typeface="Cambria Math"/>
              </a:rPr>
              <a:t>t</a:t>
            </a:r>
            <a:r>
              <a:rPr lang="en-US" altLang="zh-CN" sz="1600" dirty="0" err="1" smtClean="0">
                <a:latin typeface="Cambria Math"/>
                <a:ea typeface="Cambria Math"/>
              </a:rPr>
              <a:t>d</a:t>
            </a:r>
            <a:r>
              <a:rPr lang="en-US" altLang="zh-CN" sz="2800" dirty="0" err="1" smtClean="0">
                <a:latin typeface="Cambria Math"/>
                <a:ea typeface="Cambria Math"/>
              </a:rPr>
              <a:t>,t</a:t>
            </a:r>
            <a:r>
              <a:rPr lang="en-US" altLang="zh-CN" sz="1600" dirty="0" err="1" smtClean="0">
                <a:latin typeface="Cambria Math"/>
                <a:ea typeface="Cambria Math"/>
              </a:rPr>
              <a:t>r</a:t>
            </a:r>
            <a:r>
              <a:rPr lang="en-US" altLang="zh-CN" sz="2800" dirty="0" err="1" smtClean="0">
                <a:latin typeface="Cambria Math"/>
                <a:ea typeface="Cambria Math"/>
              </a:rPr>
              <a:t>,t</a:t>
            </a:r>
            <a:r>
              <a:rPr lang="en-US" altLang="zh-CN" sz="1600" dirty="0" err="1" smtClean="0">
                <a:latin typeface="Cambria Math"/>
                <a:ea typeface="Cambria Math"/>
              </a:rPr>
              <a:t>s</a:t>
            </a:r>
            <a:endParaRPr lang="en-US" altLang="zh-CN" sz="1600" dirty="0" smtClean="0">
              <a:latin typeface="Cambria Math"/>
              <a:ea typeface="Cambria Math"/>
            </a:endParaRP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800" dirty="0" smtClean="0">
                <a:latin typeface="Cambria Math"/>
                <a:ea typeface="Cambria Math"/>
              </a:rPr>
              <a:t>    σ%=20%</a:t>
            </a:r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800" dirty="0" smtClean="0">
                <a:latin typeface="Cambria Math"/>
                <a:ea typeface="Cambria Math"/>
              </a:rPr>
              <a:t>    </a:t>
            </a:r>
            <a:r>
              <a:rPr lang="en-US" altLang="zh-CN" sz="2800" dirty="0" err="1" smtClean="0">
                <a:latin typeface="Cambria Math"/>
                <a:ea typeface="Cambria Math"/>
              </a:rPr>
              <a:t>T</a:t>
            </a:r>
            <a:r>
              <a:rPr lang="en-US" altLang="zh-CN" sz="1600" dirty="0" err="1" smtClean="0">
                <a:latin typeface="Cambria Math"/>
                <a:ea typeface="Cambria Math"/>
              </a:rPr>
              <a:t>p</a:t>
            </a:r>
            <a:r>
              <a:rPr lang="en-US" altLang="zh-CN" sz="2800" dirty="0" smtClean="0">
                <a:latin typeface="Cambria Math"/>
                <a:ea typeface="Cambria Math"/>
              </a:rPr>
              <a:t>=1s</a:t>
            </a:r>
            <a:endParaRPr lang="en-US" altLang="zh-CN" sz="2200" dirty="0" smtClean="0"/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4572000" y="862186"/>
            <a:ext cx="3240360" cy="2592288"/>
          </a:xfrm>
        </p:spPr>
        <p:txBody>
          <a:bodyPr numCol="1">
            <a:noAutofit/>
          </a:bodyPr>
          <a:lstStyle/>
          <a:p>
            <a:pPr marL="360000" indent="-180000">
              <a:buClr>
                <a:schemeClr val="accent4">
                  <a:lumMod val="75000"/>
                </a:schemeClr>
              </a:buClr>
            </a:pPr>
            <a:r>
              <a:rPr lang="en-US" altLang="zh-CN" sz="2800" dirty="0" smtClean="0"/>
              <a:t>Rise time</a:t>
            </a:r>
            <a:endParaRPr lang="en-US" altLang="zh-CN" sz="1600" i="1" dirty="0" smtClean="0">
              <a:latin typeface="Georgia" pitchFamily="18" charset="0"/>
            </a:endParaRPr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endParaRPr lang="en-US" altLang="zh-CN" sz="1800" dirty="0" smtClean="0"/>
          </a:p>
          <a:p>
            <a:pPr marL="360000" indent="-180000">
              <a:buClr>
                <a:schemeClr val="accent4">
                  <a:lumMod val="75000"/>
                </a:schemeClr>
              </a:buClr>
            </a:pPr>
            <a:r>
              <a:rPr lang="en-US" altLang="zh-CN" sz="2800" dirty="0" smtClean="0"/>
              <a:t>Overshoot  </a:t>
            </a:r>
            <a:r>
              <a:rPr lang="el-GR" altLang="zh-CN" sz="2800" i="1" dirty="0" smtClean="0">
                <a:latin typeface="Georgia" pitchFamily="18" charset="0"/>
              </a:rPr>
              <a:t>σ</a:t>
            </a:r>
            <a:r>
              <a:rPr lang="en-US" altLang="zh-CN" sz="2800" i="1" dirty="0" smtClean="0">
                <a:latin typeface="Georgia" pitchFamily="18" charset="0"/>
              </a:rPr>
              <a:t>%</a:t>
            </a:r>
            <a:endParaRPr lang="en-US" altLang="zh-CN" sz="2800" dirty="0" smtClean="0"/>
          </a:p>
          <a:p>
            <a:pPr marL="360000" indent="-180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endParaRPr lang="en-US" altLang="zh-CN" sz="2200" dirty="0" smtClean="0"/>
          </a:p>
        </p:txBody>
      </p:sp>
      <p:sp>
        <p:nvSpPr>
          <p:cNvPr id="99343" name="Rectangle 15"/>
          <p:cNvSpPr>
            <a:spLocks noChangeArrowheads="1"/>
          </p:cNvSpPr>
          <p:nvPr/>
        </p:nvSpPr>
        <p:spPr bwMode="auto">
          <a:xfrm>
            <a:off x="0" y="-26255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9345" name="Rectangle 17"/>
          <p:cNvSpPr>
            <a:spLocks noChangeArrowheads="1"/>
          </p:cNvSpPr>
          <p:nvPr/>
        </p:nvSpPr>
        <p:spPr bwMode="auto">
          <a:xfrm>
            <a:off x="0" y="-26255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9350" name="Picture 2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51920" y="3958530"/>
            <a:ext cx="495312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72160"/>
            <a:ext cx="8028384" cy="588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Step responses for second order system with zeros</a:t>
            </a:r>
            <a:endParaRPr lang="zh-CN" altLang="en-US" sz="3200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1095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0" y="21907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Modal analysis - stability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Time-domain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Frequency-domain </a:t>
            </a:r>
            <a:r>
              <a:rPr lang="en-US" altLang="zh-CN" sz="2000" dirty="0" smtClean="0"/>
              <a:t>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4077072"/>
            <a:ext cx="7848872" cy="15121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103838"/>
            <a:ext cx="7848872" cy="12450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1560" y="2971552"/>
            <a:ext cx="7848872" cy="6480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>
            <a:noAutofit/>
          </a:bodyPr>
          <a:lstStyle/>
          <a:p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Frequency-domain analysis</a:t>
            </a:r>
            <a:endParaRPr lang="zh-CN" altLang="en-US" sz="32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0992" y="980728"/>
            <a:ext cx="8820472" cy="550590"/>
          </a:xfrm>
        </p:spPr>
        <p:txBody>
          <a:bodyPr numCol="1">
            <a:noAutofit/>
          </a:bodyPr>
          <a:lstStyle/>
          <a:p>
            <a:pPr marL="360000" indent="-180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200" dirty="0" smtClean="0"/>
              <a:t>Response to an harmonic signal whose pulsation is scanned from 0 to </a:t>
            </a:r>
            <a:r>
              <a:rPr lang="en-US" altLang="zh-CN" sz="2200" i="1" dirty="0" smtClean="0"/>
              <a:t>∞</a:t>
            </a:r>
            <a:r>
              <a:rPr lang="en-US" altLang="zh-CN" sz="2200" dirty="0" smtClean="0"/>
              <a:t>:</a:t>
            </a:r>
            <a:endParaRPr lang="en-US" altLang="zh-CN" sz="2200" i="1" dirty="0" smtClean="0">
              <a:latin typeface="Georgia" pitchFamily="18" charset="0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 b="69705"/>
          <a:stretch>
            <a:fillRect/>
          </a:stretch>
        </p:blipFill>
        <p:spPr bwMode="auto">
          <a:xfrm>
            <a:off x="285087" y="1340768"/>
            <a:ext cx="8642889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852936"/>
            <a:ext cx="8494826" cy="32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922" y="332656"/>
            <a:ext cx="8761558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>
            <a:noAutofit/>
          </a:bodyPr>
          <a:lstStyle/>
          <a:p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BODE plots for a first order system</a:t>
            </a:r>
            <a:endParaRPr lang="zh-CN" altLang="en-US" sz="32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83768" y="2060848"/>
            <a:ext cx="1685925" cy="638175"/>
          </a:xfrm>
          <a:prstGeom prst="rect">
            <a:avLst/>
          </a:prstGeom>
          <a:noFill/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922114"/>
          </a:xfrm>
        </p:spPr>
        <p:txBody>
          <a:bodyPr>
            <a:noAutofit/>
          </a:bodyPr>
          <a:lstStyle/>
          <a:p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BODE plots for a second order system</a:t>
            </a:r>
            <a:endParaRPr lang="zh-CN" altLang="en-US" sz="32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776" y="1196752"/>
            <a:ext cx="2808312" cy="715425"/>
          </a:xfrm>
          <a:prstGeom prst="rect">
            <a:avLst/>
          </a:prstGeom>
          <a:noFill/>
        </p:spPr>
      </p:pic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539552" y="862186"/>
            <a:ext cx="5112568" cy="5328592"/>
          </a:xfrm>
        </p:spPr>
        <p:txBody>
          <a:bodyPr numCol="1"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endParaRPr lang="en-US" altLang="zh-CN" sz="2000" u="sng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800" u="sng" dirty="0" smtClean="0"/>
              <a:t>Exercise</a:t>
            </a:r>
            <a:r>
              <a:rPr lang="en-US" altLang="zh-CN" sz="2800" dirty="0" smtClean="0"/>
              <a:t>: </a:t>
            </a:r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0" y="12477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0" y="781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0" y="1104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" y="41275"/>
            <a:ext cx="91059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8064" y="4221088"/>
            <a:ext cx="2808312" cy="715425"/>
          </a:xfrm>
          <a:prstGeom prst="rect">
            <a:avLst/>
          </a:prstGeom>
          <a:noFill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>
            <a:noAutofit/>
          </a:bodyPr>
          <a:lstStyle/>
          <a:p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NYQUIST plots</a:t>
            </a:r>
            <a:endParaRPr lang="zh-CN" altLang="en-US" sz="32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2" cstate="print"/>
          <a:srcRect l="3391" t="74764"/>
          <a:stretch>
            <a:fillRect/>
          </a:stretch>
        </p:blipFill>
        <p:spPr bwMode="auto">
          <a:xfrm>
            <a:off x="395536" y="908720"/>
            <a:ext cx="8604448" cy="86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5714" r="7143"/>
          <a:stretch>
            <a:fillRect/>
          </a:stretch>
        </p:blipFill>
        <p:spPr bwMode="auto">
          <a:xfrm>
            <a:off x="179512" y="1772816"/>
            <a:ext cx="4392488" cy="364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6349" r="7936"/>
          <a:stretch>
            <a:fillRect/>
          </a:stretch>
        </p:blipFill>
        <p:spPr bwMode="auto">
          <a:xfrm>
            <a:off x="4572000" y="1774873"/>
            <a:ext cx="4320480" cy="364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9672" y="5445224"/>
            <a:ext cx="1685925" cy="638175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36096" y="5401791"/>
            <a:ext cx="2808312" cy="715425"/>
          </a:xfrm>
          <a:prstGeom prst="rect">
            <a:avLst/>
          </a:prstGeom>
          <a:noFill/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>
            <a:no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Cauchy's argument principle</a:t>
            </a:r>
            <a:endParaRPr lang="zh-CN" altLang="en-US" sz="3600" b="1" dirty="0" err="1" smtClean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055052"/>
            <a:ext cx="828092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From complex analysis, we know that a contour  </a:t>
            </a:r>
            <a:r>
              <a:rPr lang="el-GR" altLang="zh-CN" sz="2200" i="1" dirty="0" smtClean="0">
                <a:latin typeface="Georgia" pitchFamily="18" charset="0"/>
              </a:rPr>
              <a:t>Γ</a:t>
            </a:r>
            <a:r>
              <a:rPr lang="en-US" altLang="zh-CN" sz="1600" i="1" dirty="0" smtClean="0">
                <a:latin typeface="Georgia" pitchFamily="18" charset="0"/>
              </a:rPr>
              <a:t>s</a:t>
            </a:r>
            <a:r>
              <a:rPr lang="en-US" altLang="zh-CN" sz="2200" dirty="0" smtClean="0"/>
              <a:t> drawn in the complex [</a:t>
            </a:r>
            <a:r>
              <a:rPr lang="en-US" altLang="zh-CN" sz="2200" i="1" dirty="0" smtClean="0">
                <a:latin typeface="Georgia" pitchFamily="18" charset="0"/>
              </a:rPr>
              <a:t>s</a:t>
            </a:r>
            <a:r>
              <a:rPr lang="en-US" altLang="zh-CN" sz="2200" dirty="0" smtClean="0"/>
              <a:t>] plane, encompassing but not passing through any number of zeros and poles of a function </a:t>
            </a:r>
            <a:r>
              <a:rPr lang="en-US" altLang="zh-CN" sz="2200" i="1" dirty="0" smtClean="0">
                <a:latin typeface="Georgia" pitchFamily="18" charset="0"/>
              </a:rPr>
              <a:t>F(s)</a:t>
            </a:r>
            <a:r>
              <a:rPr lang="en-US" altLang="zh-CN" sz="2200" dirty="0" smtClean="0"/>
              <a:t>, can be mapped to another plane (the [</a:t>
            </a:r>
            <a:r>
              <a:rPr lang="en-US" altLang="zh-CN" sz="2200" i="1" dirty="0" smtClean="0">
                <a:latin typeface="Georgia" pitchFamily="18" charset="0"/>
              </a:rPr>
              <a:t>F(s)</a:t>
            </a:r>
            <a:r>
              <a:rPr lang="en-US" altLang="zh-CN" sz="2200" dirty="0" smtClean="0"/>
              <a:t>] plane) by the function </a:t>
            </a:r>
            <a:r>
              <a:rPr lang="en-US" altLang="zh-CN" sz="2200" i="1" dirty="0" smtClean="0">
                <a:latin typeface="Georgia" pitchFamily="18" charset="0"/>
              </a:rPr>
              <a:t>F(s)</a:t>
            </a:r>
            <a:r>
              <a:rPr lang="en-US" altLang="zh-CN" sz="2200" dirty="0" smtClean="0"/>
              <a:t>. </a:t>
            </a:r>
          </a:p>
          <a:p>
            <a:r>
              <a:rPr lang="en-US" altLang="zh-CN" sz="2200" dirty="0" smtClean="0"/>
              <a:t>The </a:t>
            </a:r>
            <a:r>
              <a:rPr lang="en-US" altLang="zh-CN" sz="2200" dirty="0" err="1" smtClean="0"/>
              <a:t>Nyquist</a:t>
            </a:r>
            <a:r>
              <a:rPr lang="en-US" altLang="zh-CN" sz="2200" dirty="0" smtClean="0"/>
              <a:t> plot of </a:t>
            </a:r>
            <a:r>
              <a:rPr lang="en-US" altLang="zh-CN" sz="2200" i="1" dirty="0" smtClean="0">
                <a:latin typeface="Georgia" pitchFamily="18" charset="0"/>
              </a:rPr>
              <a:t>F(s)</a:t>
            </a:r>
            <a:r>
              <a:rPr lang="en-US" altLang="zh-CN" sz="2200" dirty="0" smtClean="0"/>
              <a:t>, which is the contour </a:t>
            </a:r>
            <a:r>
              <a:rPr lang="el-GR" altLang="zh-CN" sz="2200" i="1" dirty="0" smtClean="0">
                <a:latin typeface="Georgia" pitchFamily="18" charset="0"/>
              </a:rPr>
              <a:t>Γ </a:t>
            </a:r>
            <a:r>
              <a:rPr lang="en-US" altLang="zh-CN" sz="1600" i="1" dirty="0" smtClean="0">
                <a:latin typeface="Georgia" pitchFamily="18" charset="0"/>
              </a:rPr>
              <a:t>F(s)</a:t>
            </a:r>
            <a:r>
              <a:rPr lang="en-US" altLang="zh-CN" sz="2200" i="1" dirty="0" smtClean="0">
                <a:latin typeface="Georgia" pitchFamily="18" charset="0"/>
              </a:rPr>
              <a:t> </a:t>
            </a:r>
            <a:r>
              <a:rPr lang="en-US" altLang="zh-CN" sz="2200" dirty="0" smtClean="0"/>
              <a:t>= </a:t>
            </a:r>
            <a:r>
              <a:rPr lang="en-US" altLang="zh-CN" sz="2200" i="1" dirty="0" smtClean="0">
                <a:latin typeface="Georgia" pitchFamily="18" charset="0"/>
              </a:rPr>
              <a:t>F</a:t>
            </a:r>
            <a:r>
              <a:rPr lang="el-GR" altLang="zh-CN" sz="2200" i="1" dirty="0" smtClean="0">
                <a:latin typeface="Georgia" pitchFamily="18" charset="0"/>
              </a:rPr>
              <a:t> </a:t>
            </a:r>
            <a:r>
              <a:rPr lang="en-US" altLang="zh-CN" sz="2200" i="1" dirty="0" smtClean="0">
                <a:latin typeface="Georgia" pitchFamily="18" charset="0"/>
              </a:rPr>
              <a:t>(</a:t>
            </a:r>
            <a:r>
              <a:rPr lang="el-GR" altLang="zh-CN" sz="2200" i="1" dirty="0" smtClean="0">
                <a:latin typeface="Georgia" pitchFamily="18" charset="0"/>
              </a:rPr>
              <a:t>Γ</a:t>
            </a:r>
            <a:r>
              <a:rPr lang="en-US" altLang="zh-CN" sz="1600" i="1" dirty="0" smtClean="0">
                <a:latin typeface="Georgia" pitchFamily="18" charset="0"/>
              </a:rPr>
              <a:t>s</a:t>
            </a:r>
            <a:r>
              <a:rPr lang="en-US" altLang="zh-CN" sz="2200" i="1" dirty="0" smtClean="0">
                <a:latin typeface="Georgia" pitchFamily="18" charset="0"/>
              </a:rPr>
              <a:t> ) </a:t>
            </a:r>
            <a:r>
              <a:rPr lang="en-US" altLang="zh-CN" sz="2200" dirty="0" smtClean="0"/>
              <a:t>will encircle the origin point of the </a:t>
            </a:r>
            <a:r>
              <a:rPr lang="en-US" altLang="zh-CN" sz="2200" i="1" dirty="0" smtClean="0">
                <a:latin typeface="Georgia" pitchFamily="18" charset="0"/>
              </a:rPr>
              <a:t>F(s)</a:t>
            </a:r>
            <a:r>
              <a:rPr lang="en-US" altLang="zh-CN" sz="2200" dirty="0" smtClean="0"/>
              <a:t> plane </a:t>
            </a:r>
            <a:r>
              <a:rPr lang="en-US" altLang="zh-CN" sz="2200" i="1" dirty="0" smtClean="0">
                <a:latin typeface="Georgia" pitchFamily="18" charset="0"/>
              </a:rPr>
              <a:t>N</a:t>
            </a:r>
            <a:r>
              <a:rPr lang="en-US" altLang="zh-CN" sz="2200" dirty="0" smtClean="0"/>
              <a:t> times, where </a:t>
            </a:r>
            <a:r>
              <a:rPr lang="en-US" altLang="zh-CN" sz="2200" i="1" dirty="0" smtClean="0">
                <a:latin typeface="Georgia" pitchFamily="18" charset="0"/>
              </a:rPr>
              <a:t>N = P-Z</a:t>
            </a:r>
            <a:r>
              <a:rPr lang="en-US" altLang="zh-CN" sz="2200" dirty="0" smtClean="0"/>
              <a:t>. Here are </a:t>
            </a:r>
            <a:r>
              <a:rPr lang="en-US" altLang="zh-CN" sz="2200" i="1" dirty="0" smtClean="0">
                <a:latin typeface="Georgia" pitchFamily="18" charset="0"/>
              </a:rPr>
              <a:t>P</a:t>
            </a:r>
            <a:r>
              <a:rPr lang="en-US" altLang="zh-CN" sz="2200" dirty="0" smtClean="0"/>
              <a:t> and </a:t>
            </a:r>
            <a:r>
              <a:rPr lang="en-US" altLang="zh-CN" sz="2200" i="1" dirty="0" smtClean="0">
                <a:latin typeface="Georgia" pitchFamily="18" charset="0"/>
              </a:rPr>
              <a:t>Z</a:t>
            </a:r>
            <a:r>
              <a:rPr lang="en-US" altLang="zh-CN" sz="2200" dirty="0" smtClean="0"/>
              <a:t> respectively the number of poles and zeros of </a:t>
            </a:r>
            <a:r>
              <a:rPr lang="en-US" altLang="zh-CN" sz="2200" i="1" dirty="0" smtClean="0">
                <a:latin typeface="Georgia" pitchFamily="18" charset="0"/>
              </a:rPr>
              <a:t>F(s)</a:t>
            </a:r>
            <a:r>
              <a:rPr lang="en-US" altLang="zh-CN" sz="2200" dirty="0" smtClean="0"/>
              <a:t> inside the contour </a:t>
            </a:r>
            <a:r>
              <a:rPr lang="el-GR" altLang="zh-CN" sz="2200" i="1" dirty="0" smtClean="0">
                <a:latin typeface="Georgia" pitchFamily="18" charset="0"/>
              </a:rPr>
              <a:t>Γ</a:t>
            </a:r>
            <a:r>
              <a:rPr lang="en-US" altLang="zh-CN" sz="1600" i="1" dirty="0" smtClean="0">
                <a:latin typeface="Georgia" pitchFamily="18" charset="0"/>
              </a:rPr>
              <a:t>s</a:t>
            </a:r>
            <a:r>
              <a:rPr lang="en-US" altLang="zh-CN" sz="2200" dirty="0" smtClean="0"/>
              <a:t> . </a:t>
            </a:r>
          </a:p>
          <a:p>
            <a:endParaRPr lang="en-US" altLang="zh-CN" sz="2200" dirty="0" smtClean="0"/>
          </a:p>
          <a:p>
            <a:pPr>
              <a:buFont typeface="Wingdings" pitchFamily="2" charset="2"/>
              <a:buChar char="p"/>
            </a:pPr>
            <a:r>
              <a:rPr lang="en-US" altLang="zh-CN" sz="2000" u="sng" dirty="0" smtClean="0"/>
              <a:t>Example</a:t>
            </a:r>
            <a:r>
              <a:rPr lang="en-US" altLang="zh-CN" sz="2000" dirty="0" smtClean="0"/>
              <a:t>:</a:t>
            </a:r>
            <a:endParaRPr lang="en-US" altLang="zh-CN" sz="2200" dirty="0" smtClean="0"/>
          </a:p>
          <a:p>
            <a:r>
              <a:rPr lang="en-US" altLang="zh-CN" sz="2200" i="1" dirty="0" smtClean="0">
                <a:latin typeface="Georgia" pitchFamily="18" charset="0"/>
              </a:rPr>
              <a:t>Z=1, P=3, N=2, </a:t>
            </a:r>
            <a:r>
              <a:rPr lang="zh-CN" altLang="zh-CN" sz="2200" i="1" dirty="0" smtClean="0">
                <a:latin typeface="Georgia" pitchFamily="18" charset="0"/>
              </a:rPr>
              <a:t>∠</a:t>
            </a:r>
            <a:r>
              <a:rPr lang="en-US" altLang="zh-CN" sz="2200" i="1" dirty="0" smtClean="0">
                <a:latin typeface="Georgia" pitchFamily="18" charset="0"/>
              </a:rPr>
              <a:t>F(S1)=4</a:t>
            </a:r>
            <a:r>
              <a:rPr lang="el-GR" altLang="zh-CN" sz="2200" i="1" dirty="0" smtClean="0">
                <a:latin typeface="Georgia" pitchFamily="18" charset="0"/>
              </a:rPr>
              <a:t>π</a:t>
            </a:r>
            <a:r>
              <a:rPr lang="en-US" altLang="zh-CN" sz="2200" i="1" dirty="0" smtClean="0">
                <a:latin typeface="Georgia" pitchFamily="18" charset="0"/>
              </a:rPr>
              <a:t>		</a:t>
            </a:r>
            <a:r>
              <a:rPr lang="el-GR" altLang="zh-CN" sz="2800" i="1" dirty="0" smtClean="0">
                <a:latin typeface="Georgia" pitchFamily="18" charset="0"/>
              </a:rPr>
              <a:t>Γ </a:t>
            </a:r>
            <a:r>
              <a:rPr lang="en-US" altLang="zh-CN" sz="1400" i="1" dirty="0" smtClean="0">
                <a:latin typeface="Georgia" pitchFamily="18" charset="0"/>
              </a:rPr>
              <a:t>F(s)</a:t>
            </a:r>
            <a:r>
              <a:rPr lang="en-US" altLang="zh-CN" sz="2800" i="1" dirty="0" smtClean="0">
                <a:latin typeface="Georgia" pitchFamily="18" charset="0"/>
              </a:rPr>
              <a:t>  </a:t>
            </a:r>
            <a:r>
              <a:rPr lang="en-US" altLang="zh-CN" sz="2200" dirty="0" smtClean="0"/>
              <a:t>→ counterclockwise</a:t>
            </a:r>
          </a:p>
          <a:p>
            <a:r>
              <a:rPr lang="en-US" altLang="zh-CN" sz="2200" i="1" dirty="0" smtClean="0">
                <a:latin typeface="Georgia" pitchFamily="18" charset="0"/>
              </a:rPr>
              <a:t>Z=1, P=0, N=-1, </a:t>
            </a:r>
            <a:r>
              <a:rPr lang="zh-CN" altLang="zh-CN" sz="2200" i="1" dirty="0" smtClean="0">
                <a:latin typeface="Georgia" pitchFamily="18" charset="0"/>
              </a:rPr>
              <a:t>∠</a:t>
            </a:r>
            <a:r>
              <a:rPr lang="en-US" altLang="zh-CN" sz="2200" i="1" dirty="0" smtClean="0">
                <a:latin typeface="Georgia" pitchFamily="18" charset="0"/>
              </a:rPr>
              <a:t>F(S1)=-2</a:t>
            </a:r>
            <a:r>
              <a:rPr lang="el-GR" altLang="zh-CN" sz="2200" i="1" dirty="0" smtClean="0">
                <a:latin typeface="Georgia" pitchFamily="18" charset="0"/>
              </a:rPr>
              <a:t>π</a:t>
            </a:r>
            <a:r>
              <a:rPr lang="en-US" altLang="zh-CN" sz="2000" i="1" dirty="0" smtClean="0">
                <a:latin typeface="Georgia" pitchFamily="18" charset="0"/>
              </a:rPr>
              <a:t>		</a:t>
            </a:r>
            <a:r>
              <a:rPr lang="el-GR" altLang="zh-CN" sz="2800" i="1" dirty="0" smtClean="0">
                <a:latin typeface="Georgia" pitchFamily="18" charset="0"/>
              </a:rPr>
              <a:t>Γ </a:t>
            </a:r>
            <a:r>
              <a:rPr lang="en-US" altLang="zh-CN" sz="1400" i="1" dirty="0" smtClean="0">
                <a:latin typeface="Georgia" pitchFamily="18" charset="0"/>
              </a:rPr>
              <a:t>F(s)</a:t>
            </a:r>
            <a:r>
              <a:rPr lang="en-US" altLang="zh-CN" sz="2800" i="1" dirty="0" smtClean="0">
                <a:latin typeface="Georgia" pitchFamily="18" charset="0"/>
              </a:rPr>
              <a:t>  </a:t>
            </a:r>
            <a:r>
              <a:rPr lang="en-US" altLang="zh-CN" sz="2200" dirty="0" smtClean="0"/>
              <a:t>→ clockwise</a:t>
            </a:r>
          </a:p>
          <a:p>
            <a:r>
              <a:rPr lang="en-US" altLang="zh-CN" sz="2200" i="1" dirty="0" smtClean="0">
                <a:latin typeface="Georgia" pitchFamily="18" charset="0"/>
              </a:rPr>
              <a:t>N=0, </a:t>
            </a:r>
            <a:r>
              <a:rPr lang="el-GR" altLang="zh-CN" sz="2400" i="1" dirty="0" smtClean="0">
                <a:latin typeface="Georgia" pitchFamily="18" charset="0"/>
              </a:rPr>
              <a:t>Γ </a:t>
            </a:r>
            <a:r>
              <a:rPr lang="en-US" altLang="zh-CN" sz="1200" i="1" dirty="0" smtClean="0">
                <a:latin typeface="Georgia" pitchFamily="18" charset="0"/>
              </a:rPr>
              <a:t>F(s)</a:t>
            </a:r>
            <a:r>
              <a:rPr lang="en-US" altLang="zh-CN" sz="2400" i="1" dirty="0" smtClean="0">
                <a:latin typeface="Georgia" pitchFamily="18" charset="0"/>
              </a:rPr>
              <a:t>  </a:t>
            </a:r>
            <a:r>
              <a:rPr lang="en-US" altLang="zh-CN" sz="2200" dirty="0" smtClean="0"/>
              <a:t>doesn’t encompass the origin point of the </a:t>
            </a:r>
            <a:r>
              <a:rPr lang="en-US" altLang="zh-CN" sz="2200" i="1" dirty="0" smtClean="0">
                <a:latin typeface="Georgia" pitchFamily="18" charset="0"/>
              </a:rPr>
              <a:t>F(s)</a:t>
            </a:r>
            <a:r>
              <a:rPr lang="en-US" altLang="zh-CN" sz="2200" dirty="0" smtClean="0"/>
              <a:t> plane </a:t>
            </a:r>
            <a:endParaRPr lang="zh-CN" altLang="en-US" sz="2200" i="1" dirty="0" smtClean="0">
              <a:latin typeface="Georgia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3568" y="980728"/>
            <a:ext cx="8003232" cy="864096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Example: 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      </a:t>
            </a:r>
            <a:r>
              <a:rPr lang="en-US" altLang="zh-CN" sz="2000" dirty="0" smtClean="0"/>
              <a:t>Autopilot system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457200" y="130622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Georgia" pitchFamily="18" charset="0"/>
                <a:ea typeface="+mj-ea"/>
                <a:cs typeface="+mj-cs"/>
              </a:rPr>
              <a:t>Generalities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7" name="图片 6" descr="autopilot-1.jpg"/>
          <p:cNvPicPr>
            <a:picLocks noChangeAspect="1"/>
          </p:cNvPicPr>
          <p:nvPr/>
        </p:nvPicPr>
        <p:blipFill>
          <a:blip r:embed="rId2" cstate="print"/>
          <a:srcRect l="3309" t="3021" b="4841"/>
          <a:stretch>
            <a:fillRect/>
          </a:stretch>
        </p:blipFill>
        <p:spPr>
          <a:xfrm>
            <a:off x="4716016" y="1052736"/>
            <a:ext cx="3855379" cy="5112568"/>
          </a:xfrm>
          <a:prstGeom prst="rect">
            <a:avLst/>
          </a:prstGeom>
        </p:spPr>
      </p:pic>
      <p:pic>
        <p:nvPicPr>
          <p:cNvPr id="9" name="图片 8" descr="autopilot-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2420888"/>
            <a:ext cx="3600000" cy="250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568" y="486916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An early autopilot system in an Avro 19 plane, circa 1947.</a:t>
            </a:r>
            <a:endParaRPr lang="zh-CN" altLang="en-US" sz="1400" dirty="0"/>
          </a:p>
        </p:txBody>
      </p:sp>
      <p:pic>
        <p:nvPicPr>
          <p:cNvPr id="14" name="图片 13" descr="PITCH.e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3968" y="2348880"/>
            <a:ext cx="4856501" cy="4032448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22114"/>
          </a:xfrm>
        </p:spPr>
        <p:txBody>
          <a:bodyPr>
            <a:noAutofit/>
          </a:bodyPr>
          <a:lstStyle/>
          <a:p>
            <a:r>
              <a:rPr lang="en-US" altLang="zh-CN" sz="3600" b="1" dirty="0" err="1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Nyquist</a:t>
            </a: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 stability criterion</a:t>
            </a:r>
            <a:endParaRPr lang="zh-CN" altLang="en-US" sz="36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055052"/>
            <a:ext cx="82809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5000"/>
              <a:buFont typeface="Wingdings" pitchFamily="2" charset="2"/>
              <a:buChar char="n"/>
            </a:pPr>
            <a:r>
              <a:rPr lang="en-US" altLang="zh-CN" sz="2400" dirty="0" smtClean="0"/>
              <a:t>open loop transfer function:</a:t>
            </a:r>
          </a:p>
          <a:p>
            <a:pPr>
              <a:buSzPct val="75000"/>
              <a:buFont typeface="Wingdings" pitchFamily="2" charset="2"/>
              <a:buChar char="n"/>
            </a:pPr>
            <a:endParaRPr lang="en-US" altLang="zh-CN" sz="1600" dirty="0" smtClean="0"/>
          </a:p>
          <a:p>
            <a:pPr>
              <a:buSzPct val="75000"/>
              <a:buFont typeface="Wingdings" pitchFamily="2" charset="2"/>
              <a:buChar char="n"/>
            </a:pPr>
            <a:r>
              <a:rPr lang="en-US" altLang="zh-CN" sz="2400" dirty="0" smtClean="0"/>
              <a:t>closed loop transfer function:</a:t>
            </a:r>
          </a:p>
          <a:p>
            <a:pPr>
              <a:buSzPct val="75000"/>
              <a:buFont typeface="Wingdings" pitchFamily="2" charset="2"/>
              <a:buChar char="n"/>
            </a:pPr>
            <a:endParaRPr lang="en-US" altLang="zh-CN" sz="1400" dirty="0" smtClean="0"/>
          </a:p>
          <a:p>
            <a:pPr>
              <a:buSzPct val="75000"/>
              <a:buFont typeface="Wingdings" pitchFamily="2" charset="2"/>
              <a:buChar char="n"/>
            </a:pPr>
            <a:r>
              <a:rPr lang="en-US" altLang="zh-CN" sz="2400" dirty="0" smtClean="0"/>
              <a:t>auxiliary function:</a:t>
            </a:r>
          </a:p>
          <a:p>
            <a:pPr>
              <a:buSzPct val="75000"/>
              <a:buFont typeface="Wingdings" pitchFamily="2" charset="2"/>
              <a:buChar char="n"/>
            </a:pPr>
            <a:endParaRPr lang="en-US" altLang="zh-CN" sz="2200" dirty="0" smtClean="0"/>
          </a:p>
        </p:txBody>
      </p:sp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11617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4008" y="1124744"/>
            <a:ext cx="1114425" cy="323850"/>
          </a:xfrm>
          <a:prstGeom prst="rect">
            <a:avLst/>
          </a:prstGeom>
          <a:noFill/>
        </p:spPr>
      </p:pic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0" y="781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6016" y="1556792"/>
            <a:ext cx="1609725" cy="714375"/>
          </a:xfrm>
          <a:prstGeom prst="rect">
            <a:avLst/>
          </a:prstGeom>
          <a:noFill/>
        </p:spPr>
      </p:pic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1623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2276872"/>
            <a:ext cx="1609725" cy="400050"/>
          </a:xfrm>
          <a:prstGeom prst="rect">
            <a:avLst/>
          </a:prstGeom>
          <a:noFill/>
        </p:spPr>
      </p:pic>
      <p:sp>
        <p:nvSpPr>
          <p:cNvPr id="111625" name="Rectangle 9"/>
          <p:cNvSpPr>
            <a:spLocks noChangeArrowheads="1"/>
          </p:cNvSpPr>
          <p:nvPr/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3" name="图片 12" descr="4_35.jpg"/>
          <p:cNvPicPr>
            <a:picLocks noChangeAspect="1"/>
          </p:cNvPicPr>
          <p:nvPr/>
        </p:nvPicPr>
        <p:blipFill>
          <a:blip r:embed="rId5" cstate="print"/>
          <a:srcRect b="13001"/>
          <a:stretch>
            <a:fillRect/>
          </a:stretch>
        </p:blipFill>
        <p:spPr>
          <a:xfrm>
            <a:off x="611560" y="3284984"/>
            <a:ext cx="2837793" cy="28803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63888" y="2780928"/>
            <a:ext cx="55801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75000"/>
            </a:pPr>
            <a:r>
              <a:rPr lang="en-US" altLang="zh-CN" sz="2400" dirty="0" smtClean="0"/>
              <a:t>Given a </a:t>
            </a:r>
            <a:r>
              <a:rPr lang="en-US" altLang="zh-CN" sz="2400" dirty="0" err="1" smtClean="0"/>
              <a:t>Nyquist</a:t>
            </a:r>
            <a:r>
              <a:rPr lang="en-US" altLang="zh-CN" sz="2400" dirty="0" smtClean="0"/>
              <a:t> contour </a:t>
            </a:r>
            <a:r>
              <a:rPr lang="el-GR" altLang="zh-CN" sz="2400" i="1" dirty="0" smtClean="0">
                <a:latin typeface="Georgia" pitchFamily="18" charset="0"/>
              </a:rPr>
              <a:t>Γ</a:t>
            </a:r>
            <a:r>
              <a:rPr lang="en-US" altLang="zh-CN" sz="2400" i="1" dirty="0" smtClean="0">
                <a:latin typeface="Georgia" pitchFamily="18" charset="0"/>
              </a:rPr>
              <a:t>s</a:t>
            </a:r>
            <a:r>
              <a:rPr lang="en-US" altLang="zh-CN" sz="2400" dirty="0" smtClean="0"/>
              <a:t>, let P be the number of poles of </a:t>
            </a:r>
            <a:r>
              <a:rPr lang="en-US" altLang="zh-CN" sz="2400" i="1" dirty="0" smtClean="0">
                <a:latin typeface="Georgia" pitchFamily="18" charset="0"/>
              </a:rPr>
              <a:t>G(s)H(s)</a:t>
            </a:r>
            <a:r>
              <a:rPr lang="en-US" altLang="zh-CN" sz="2400" dirty="0" smtClean="0"/>
              <a:t> encircled by </a:t>
            </a:r>
            <a:r>
              <a:rPr lang="el-GR" altLang="zh-CN" sz="2400" i="1" dirty="0" smtClean="0">
                <a:latin typeface="Georgia" pitchFamily="18" charset="0"/>
              </a:rPr>
              <a:t>Γ</a:t>
            </a:r>
            <a:r>
              <a:rPr lang="en-US" altLang="zh-CN" sz="2400" i="1" dirty="0" smtClean="0">
                <a:latin typeface="Georgia" pitchFamily="18" charset="0"/>
              </a:rPr>
              <a:t>s</a:t>
            </a:r>
            <a:r>
              <a:rPr lang="en-US" altLang="zh-CN" sz="2400" dirty="0" smtClean="0"/>
              <a:t>, and </a:t>
            </a:r>
            <a:r>
              <a:rPr lang="en-US" altLang="zh-CN" sz="2400" i="1" dirty="0" smtClean="0">
                <a:latin typeface="Georgia" pitchFamily="18" charset="0"/>
              </a:rPr>
              <a:t>Z</a:t>
            </a:r>
            <a:r>
              <a:rPr lang="en-US" altLang="zh-CN" sz="2400" dirty="0" smtClean="0"/>
              <a:t> be the number of zeros of </a:t>
            </a:r>
            <a:r>
              <a:rPr lang="en-US" altLang="zh-CN" sz="2400" i="1" dirty="0" smtClean="0">
                <a:latin typeface="Georgia" pitchFamily="18" charset="0"/>
              </a:rPr>
              <a:t>1+G(s)H(s)</a:t>
            </a:r>
            <a:r>
              <a:rPr lang="en-US" altLang="zh-CN" sz="2400" dirty="0" smtClean="0"/>
              <a:t>  encircled by </a:t>
            </a:r>
            <a:r>
              <a:rPr lang="el-GR" altLang="zh-CN" sz="2400" i="1" dirty="0" smtClean="0">
                <a:latin typeface="Georgia" pitchFamily="18" charset="0"/>
              </a:rPr>
              <a:t>Γ</a:t>
            </a:r>
            <a:r>
              <a:rPr lang="en-US" altLang="zh-CN" sz="2400" i="1" dirty="0" smtClean="0">
                <a:latin typeface="Georgia" pitchFamily="18" charset="0"/>
              </a:rPr>
              <a:t>s</a:t>
            </a:r>
            <a:r>
              <a:rPr lang="en-US" altLang="zh-CN" sz="2400" dirty="0" smtClean="0"/>
              <a:t>. Alternatively, and more importantly, </a:t>
            </a:r>
            <a:r>
              <a:rPr lang="en-US" altLang="zh-CN" sz="2400" i="1" dirty="0" smtClean="0">
                <a:latin typeface="Georgia" pitchFamily="18" charset="0"/>
              </a:rPr>
              <a:t>Z</a:t>
            </a:r>
            <a:r>
              <a:rPr lang="en-US" altLang="zh-CN" sz="2400" dirty="0" smtClean="0"/>
              <a:t> is the number of poles of the closed loop system in the right half plane. The resultant contour in the [</a:t>
            </a:r>
            <a:r>
              <a:rPr lang="en-US" altLang="zh-CN" sz="2400" i="1" dirty="0" smtClean="0">
                <a:latin typeface="Georgia" pitchFamily="18" charset="0"/>
              </a:rPr>
              <a:t>G(s)H(s)</a:t>
            </a:r>
            <a:r>
              <a:rPr lang="en-US" altLang="zh-CN" sz="2400" dirty="0" smtClean="0"/>
              <a:t>] plane, </a:t>
            </a:r>
            <a:r>
              <a:rPr lang="el-GR" altLang="zh-CN" sz="2400" i="1" dirty="0" smtClean="0">
                <a:latin typeface="Georgia" pitchFamily="18" charset="0"/>
              </a:rPr>
              <a:t>Γ</a:t>
            </a:r>
            <a:r>
              <a:rPr lang="en-US" altLang="zh-CN" sz="2400" i="1" dirty="0" smtClean="0">
                <a:latin typeface="Georgia" pitchFamily="18" charset="0"/>
              </a:rPr>
              <a:t> </a:t>
            </a:r>
            <a:r>
              <a:rPr lang="en-US" altLang="zh-CN" sz="1200" i="1" dirty="0" smtClean="0">
                <a:latin typeface="Georgia" pitchFamily="18" charset="0"/>
              </a:rPr>
              <a:t>G(s)H(s) </a:t>
            </a:r>
            <a:r>
              <a:rPr lang="en-US" altLang="zh-CN" sz="2400" dirty="0" smtClean="0"/>
              <a:t>shall encircle (counterclockwise) the point  (-1+j0)  </a:t>
            </a:r>
            <a:r>
              <a:rPr lang="en-US" altLang="zh-CN" sz="2400" i="1" dirty="0" smtClean="0">
                <a:latin typeface="Georgia" pitchFamily="18" charset="0"/>
              </a:rPr>
              <a:t>N</a:t>
            </a:r>
            <a:r>
              <a:rPr lang="en-US" altLang="zh-CN" sz="2400" dirty="0" smtClean="0"/>
              <a:t> times such that </a:t>
            </a:r>
            <a:r>
              <a:rPr lang="en-US" altLang="zh-CN" sz="2400" i="1" dirty="0" smtClean="0">
                <a:latin typeface="Georgia" pitchFamily="18" charset="0"/>
              </a:rPr>
              <a:t>N = P-Z</a:t>
            </a:r>
            <a:r>
              <a:rPr lang="en-US" altLang="zh-CN" sz="2400" dirty="0" smtClean="0"/>
              <a:t>.</a:t>
            </a:r>
            <a:endParaRPr lang="en-US" altLang="zh-CN" sz="2200" dirty="0" smtClean="0"/>
          </a:p>
        </p:txBody>
      </p:sp>
      <p:sp>
        <p:nvSpPr>
          <p:cNvPr id="15" name="矩形 14"/>
          <p:cNvSpPr/>
          <p:nvPr/>
        </p:nvSpPr>
        <p:spPr>
          <a:xfrm>
            <a:off x="3605416" y="2822456"/>
            <a:ext cx="5400600" cy="367240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Discrete-time state 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Z-transform of discrete-time signal - Shannon theorem 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Discrete-time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Stability Analysis of Discrete-time 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5013176"/>
            <a:ext cx="7848872" cy="93610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340768"/>
            <a:ext cx="7848872" cy="15121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Discrete-time state 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Z-transform of discrete-time signal - Shannon theorem 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Discrete-time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Stability Analysis of Discrete-time 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3861048"/>
            <a:ext cx="7848872" cy="20162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340768"/>
            <a:ext cx="7848872" cy="15121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88032" y="980728"/>
            <a:ext cx="8820472" cy="550590"/>
          </a:xfrm>
        </p:spPr>
        <p:txBody>
          <a:bodyPr numCol="1">
            <a:noAutofit/>
          </a:bodyPr>
          <a:lstStyle/>
          <a:p>
            <a:pPr marL="360000" indent="-180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200" dirty="0" smtClean="0"/>
              <a:t>Quite similar to the continuous-time case: dynamic </a:t>
            </a:r>
            <a:r>
              <a:rPr lang="en-US" altLang="zh-CN" sz="2200" dirty="0" err="1" smtClean="0"/>
              <a:t>modelling</a:t>
            </a:r>
            <a:r>
              <a:rPr lang="en-US" altLang="zh-CN" sz="2200" dirty="0" smtClean="0"/>
              <a:t> of a</a:t>
            </a:r>
            <a:br>
              <a:rPr lang="en-US" altLang="zh-CN" sz="2200" dirty="0" smtClean="0"/>
            </a:br>
            <a:endParaRPr lang="en-US" altLang="zh-CN" sz="2200" i="1" dirty="0" smtClean="0">
              <a:latin typeface="Georgia" pitchFamily="18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850106"/>
          </a:xfrm>
        </p:spPr>
        <p:txBody>
          <a:bodyPr>
            <a:noAutofit/>
          </a:bodyPr>
          <a:lstStyle/>
          <a:p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Discrete-time state space representation</a:t>
            </a:r>
            <a:endParaRPr lang="zh-CN" altLang="en-US" sz="3200" b="1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056" y="1340768"/>
            <a:ext cx="8280920" cy="5243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995" y="1196752"/>
            <a:ext cx="8516477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7504" y="836712"/>
            <a:ext cx="8820472" cy="550590"/>
          </a:xfrm>
        </p:spPr>
        <p:txBody>
          <a:bodyPr numCol="1">
            <a:noAutofit/>
          </a:bodyPr>
          <a:lstStyle/>
          <a:p>
            <a:pPr marL="360000" indent="-180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200" dirty="0" smtClean="0"/>
              <a:t>The general solution of the linear state space equation (13) reads:</a:t>
            </a:r>
            <a:endParaRPr lang="en-US" altLang="zh-CN" sz="2200" i="1" dirty="0" smtClean="0">
              <a:latin typeface="Georgia" pitchFamily="18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850106"/>
          </a:xfrm>
        </p:spPr>
        <p:txBody>
          <a:bodyPr>
            <a:noAutofit/>
          </a:bodyPr>
          <a:lstStyle/>
          <a:p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Discrete-time state space equation integration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7504" y="836712"/>
            <a:ext cx="8820472" cy="550590"/>
          </a:xfrm>
        </p:spPr>
        <p:txBody>
          <a:bodyPr numCol="1">
            <a:noAutofit/>
          </a:bodyPr>
          <a:lstStyle/>
          <a:p>
            <a:pPr marL="360000" indent="-18000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200" dirty="0" smtClean="0"/>
              <a:t>One can see that the response (15) to the </a:t>
            </a:r>
            <a:r>
              <a:rPr lang="en-US" altLang="zh-CN" sz="2200" dirty="0" err="1" smtClean="0"/>
              <a:t>causual</a:t>
            </a:r>
            <a:r>
              <a:rPr lang="en-US" altLang="zh-CN" sz="2200" dirty="0" smtClean="0"/>
              <a:t> input signal </a:t>
            </a:r>
            <a:r>
              <a:rPr lang="en-US" altLang="zh-CN" sz="2200" i="1" dirty="0" smtClean="0">
                <a:latin typeface="Georgia" pitchFamily="18" charset="0"/>
              </a:rPr>
              <a:t>u(k) </a:t>
            </a:r>
            <a:r>
              <a:rPr lang="en-US" altLang="zh-CN" sz="2200" dirty="0" smtClean="0"/>
              <a:t>is</a:t>
            </a:r>
            <a:endParaRPr lang="en-US" altLang="zh-CN" sz="2200" i="1" dirty="0" smtClean="0">
              <a:latin typeface="Georgia" pitchFamily="18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850106"/>
          </a:xfrm>
        </p:spPr>
        <p:txBody>
          <a:bodyPr>
            <a:noAutofit/>
          </a:bodyPr>
          <a:lstStyle/>
          <a:p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Discrete-time state space equation integration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 t="1330"/>
          <a:stretch>
            <a:fillRect/>
          </a:stretch>
        </p:blipFill>
        <p:spPr bwMode="auto">
          <a:xfrm>
            <a:off x="350916" y="1268760"/>
            <a:ext cx="839754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Discrete-time state 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Z-transform of discrete-time signal - Shannon theorem 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Discrete-time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Stability Analysis of Discrete-time linear systems</a:t>
            </a: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endParaRPr lang="en-US" altLang="zh-CN" sz="1600" b="1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4221088"/>
            <a:ext cx="7848872" cy="16561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340768"/>
            <a:ext cx="7848872" cy="15121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3568" y="3530724"/>
            <a:ext cx="7848872" cy="2964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850106"/>
          </a:xfrm>
        </p:spPr>
        <p:txBody>
          <a:bodyPr>
            <a:noAutofit/>
          </a:bodyPr>
          <a:lstStyle/>
          <a:p>
            <a:r>
              <a:rPr lang="en-US" altLang="zh-CN" sz="3200" b="1" i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Z</a:t>
            </a: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-transform of discrete-time signal</a:t>
            </a:r>
            <a:endParaRPr lang="zh-CN" altLang="en-US" sz="3200" b="1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7544" y="1052736"/>
            <a:ext cx="8257464" cy="4968552"/>
            <a:chOff x="467544" y="1052736"/>
            <a:chExt cx="8257464" cy="4968552"/>
          </a:xfrm>
        </p:grpSpPr>
        <p:sp>
          <p:nvSpPr>
            <p:cNvPr id="6" name="TextBox 5"/>
            <p:cNvSpPr txBox="1"/>
            <p:nvPr/>
          </p:nvSpPr>
          <p:spPr>
            <a:xfrm>
              <a:off x="467544" y="1052736"/>
              <a:ext cx="81369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 smtClean="0"/>
                <a:t>Definition: </a:t>
              </a:r>
              <a:r>
                <a:rPr lang="en-US" altLang="zh-CN" sz="2200" dirty="0" smtClean="0"/>
                <a:t>the </a:t>
              </a:r>
              <a:r>
                <a:rPr lang="en-US" altLang="zh-CN" sz="2200" i="1" dirty="0" smtClean="0">
                  <a:latin typeface="Georgia" pitchFamily="18" charset="0"/>
                </a:rPr>
                <a:t>Z</a:t>
              </a:r>
              <a:r>
                <a:rPr lang="en-US" altLang="zh-CN" sz="2200" dirty="0" smtClean="0"/>
                <a:t>-transform </a:t>
              </a:r>
              <a:r>
                <a:rPr lang="en-US" altLang="zh-CN" sz="2200" i="1" dirty="0" smtClean="0">
                  <a:latin typeface="Georgia" pitchFamily="18" charset="0"/>
                </a:rPr>
                <a:t>H(z)</a:t>
              </a:r>
              <a:r>
                <a:rPr lang="en-US" altLang="zh-CN" sz="2200" dirty="0" smtClean="0"/>
                <a:t> of a discrete-time signal</a:t>
              </a:r>
              <a:br>
                <a:rPr lang="en-US" altLang="zh-CN" sz="2200" dirty="0" smtClean="0"/>
              </a:br>
              <a:endParaRPr lang="zh-CN" altLang="en-US" sz="2200" dirty="0"/>
            </a:p>
          </p:txBody>
        </p:sp>
        <p:pic>
          <p:nvPicPr>
            <p:cNvPr id="1177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8696"/>
            <a:stretch>
              <a:fillRect/>
            </a:stretch>
          </p:blipFill>
          <p:spPr bwMode="auto">
            <a:xfrm>
              <a:off x="539552" y="1484784"/>
              <a:ext cx="8185456" cy="4536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68144" y="5517232"/>
              <a:ext cx="792088" cy="393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8475306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51520" y="188640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Z-transform : properties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1520" y="188640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Z-transform : TABLE</a:t>
            </a:r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</a:blip>
          <a:srcRect/>
          <a:stretch>
            <a:fillRect/>
          </a:stretch>
        </p:blipFill>
        <p:spPr bwMode="auto">
          <a:xfrm>
            <a:off x="251520" y="908720"/>
            <a:ext cx="8604448" cy="561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02184" y="283094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1/2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12692" y="282753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1/2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3568" y="332656"/>
            <a:ext cx="7776864" cy="6120680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b="1" dirty="0" smtClean="0"/>
              <a:t>In each of theses examples, the basic idea consists:</a:t>
            </a:r>
          </a:p>
          <a:p>
            <a:pPr marL="432000" indent="-288000" algn="just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000" dirty="0" smtClean="0"/>
              <a:t>to feedback a measurement (through a sensor) of the variable to be regulated,</a:t>
            </a:r>
          </a:p>
          <a:p>
            <a:pPr marL="432000" indent="-288000" algn="just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000" dirty="0" smtClean="0"/>
              <a:t>to compare it with the reference input (desired output) to get the difference, or the closed-loop error,</a:t>
            </a:r>
          </a:p>
          <a:p>
            <a:pPr marL="432000" indent="-288000"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000" spc="80" dirty="0" smtClean="0"/>
              <a:t>to act on the process to reduce the closed-loop error through a </a:t>
            </a:r>
            <a:r>
              <a:rPr lang="en-US" altLang="zh-CN" sz="2000" dirty="0" smtClean="0"/>
              <a:t>controller and an actuator, in spite of external disturbances.</a:t>
            </a:r>
            <a:br>
              <a:rPr lang="en-US" altLang="zh-CN" sz="2000" dirty="0" smtClean="0"/>
            </a:br>
            <a:endParaRPr lang="en-US" altLang="zh-CN" sz="20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0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0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0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0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000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endParaRPr lang="en-US" altLang="zh-CN" sz="2000" dirty="0" smtClean="0"/>
          </a:p>
          <a:p>
            <a:pPr marL="0" indent="0" algn="ctr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000" dirty="0" smtClean="0"/>
              <a:t>Block-diagram of closed-loop feedback system.</a:t>
            </a:r>
          </a:p>
          <a:p>
            <a:pPr marL="0" indent="0">
              <a:spcBef>
                <a:spcPts val="1200"/>
              </a:spcBef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000" spc="50" dirty="0" smtClean="0"/>
              <a:t>Each block assumes a cause-effect relationship for the corresponding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component (input-output behavior).</a:t>
            </a:r>
            <a:br>
              <a:rPr lang="en-US" altLang="zh-CN" sz="2000" dirty="0" smtClean="0"/>
            </a:br>
            <a:endParaRPr lang="en-US" altLang="zh-CN" sz="20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852936"/>
            <a:ext cx="7596336" cy="233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Z-transform: Exercise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306496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400" u="sng" dirty="0" smtClean="0"/>
              <a:t>Exercise</a:t>
            </a:r>
            <a:r>
              <a:rPr lang="en-US" altLang="zh-CN" sz="2400" dirty="0" smtClean="0"/>
              <a:t>:</a:t>
            </a:r>
          </a:p>
          <a:p>
            <a:pPr>
              <a:buFont typeface="Wingdings" pitchFamily="2" charset="2"/>
              <a:buChar char="Ø"/>
            </a:pPr>
            <a:endParaRPr lang="en-US" altLang="zh-CN" sz="2400" dirty="0" smtClean="0"/>
          </a:p>
          <a:p>
            <a:pPr>
              <a:buFont typeface="Wingdings" pitchFamily="2" charset="2"/>
              <a:buChar char="Ø"/>
            </a:pPr>
            <a:endParaRPr lang="en-US" altLang="zh-CN" sz="2400" dirty="0" smtClean="0"/>
          </a:p>
          <a:p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zh-CN" altLang="en-US" sz="24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1095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1073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55776" y="1772816"/>
            <a:ext cx="2066925" cy="704850"/>
          </a:xfrm>
          <a:prstGeom prst="rect">
            <a:avLst/>
          </a:prstGeom>
          <a:noFill/>
        </p:spPr>
      </p:pic>
      <p:sp>
        <p:nvSpPr>
          <p:cNvPr id="131075" name="Rectangle 3"/>
          <p:cNvSpPr>
            <a:spLocks noChangeArrowheads="1"/>
          </p:cNvSpPr>
          <p:nvPr/>
        </p:nvSpPr>
        <p:spPr bwMode="auto">
          <a:xfrm>
            <a:off x="0" y="1162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40640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Shannon theorem &amp; Aliasing </a:t>
            </a:r>
            <a:r>
              <a:rPr lang="en-US" altLang="zh-CN" sz="3200" b="1" dirty="0" err="1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phenomeon</a:t>
            </a:r>
            <a:endParaRPr lang="en-US" altLang="zh-CN" sz="32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  <a:ea typeface="+mj-ea"/>
              <a:cs typeface="+mj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1520" y="1412776"/>
            <a:ext cx="8630280" cy="3977208"/>
            <a:chOff x="251520" y="1412776"/>
            <a:chExt cx="8630280" cy="3977208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53061"/>
            <a:stretch>
              <a:fillRect/>
            </a:stretch>
          </p:blipFill>
          <p:spPr bwMode="auto">
            <a:xfrm>
              <a:off x="467544" y="1412776"/>
              <a:ext cx="8414256" cy="1656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46701" b="32891"/>
            <a:stretch>
              <a:fillRect/>
            </a:stretch>
          </p:blipFill>
          <p:spPr bwMode="auto">
            <a:xfrm>
              <a:off x="467544" y="3284984"/>
              <a:ext cx="8414256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70953"/>
            <a:stretch>
              <a:fillRect/>
            </a:stretch>
          </p:blipFill>
          <p:spPr bwMode="auto">
            <a:xfrm>
              <a:off x="251520" y="4365104"/>
              <a:ext cx="8414256" cy="1024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Discrete-time state 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Z-transform of discrete-time signal - Shannon theorem 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Discrete-time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Stability Analysis of Discrete-time 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4581128"/>
            <a:ext cx="7848872" cy="136815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340768"/>
            <a:ext cx="7848872" cy="15121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3568" y="3501008"/>
            <a:ext cx="7848872" cy="7200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1520" y="406405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Discrete-time transfer function</a:t>
            </a:r>
          </a:p>
        </p:txBody>
      </p:sp>
      <p:grpSp>
        <p:nvGrpSpPr>
          <p:cNvPr id="2" name="组合 8"/>
          <p:cNvGrpSpPr/>
          <p:nvPr/>
        </p:nvGrpSpPr>
        <p:grpSpPr>
          <a:xfrm>
            <a:off x="179512" y="1268760"/>
            <a:ext cx="8815937" cy="4328864"/>
            <a:chOff x="179512" y="1268760"/>
            <a:chExt cx="8815937" cy="4328864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b="28125"/>
            <a:stretch>
              <a:fillRect/>
            </a:stretch>
          </p:blipFill>
          <p:spPr bwMode="auto">
            <a:xfrm>
              <a:off x="179512" y="1268760"/>
              <a:ext cx="8815937" cy="3312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8424" y="4149080"/>
              <a:ext cx="504056" cy="393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81068"/>
            <a:stretch>
              <a:fillRect/>
            </a:stretch>
          </p:blipFill>
          <p:spPr bwMode="auto">
            <a:xfrm>
              <a:off x="179512" y="4725144"/>
              <a:ext cx="8815937" cy="872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System 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n-ea"/>
                <a:cs typeface="+mn-cs"/>
              </a:rPr>
              <a:t>with Zero-order Holder</a:t>
            </a:r>
            <a:endParaRPr lang="zh-CN" altLang="en-US" sz="28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424936" cy="4899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Conversion state-space ⇔ transfer function</a:t>
            </a:r>
            <a:endParaRPr lang="zh-CN" altLang="en-US" sz="28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772816"/>
            <a:ext cx="7848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All the block-diagrams operations and state-space </a:t>
            </a:r>
            <a:r>
              <a:rPr lang="en-US" altLang="zh-CN" sz="2400" i="1" dirty="0" smtClean="0"/>
              <a:t>⇔ </a:t>
            </a:r>
            <a:r>
              <a:rPr lang="en-US" altLang="zh-CN" sz="2400" dirty="0" smtClean="0"/>
              <a:t>transfer function conversion presented in the </a:t>
            </a:r>
            <a:r>
              <a:rPr lang="en-US" altLang="zh-CN" sz="2400" dirty="0" err="1" smtClean="0"/>
              <a:t>coutinuous</a:t>
            </a:r>
            <a:r>
              <a:rPr lang="en-US" altLang="zh-CN" sz="2400" dirty="0" smtClean="0"/>
              <a:t>-time case are still valid for discrete-time systems changing:</a:t>
            </a:r>
            <a:br>
              <a:rPr lang="en-US" altLang="zh-CN" sz="2400" dirty="0" smtClean="0"/>
            </a:br>
            <a:endParaRPr lang="zh-CN" alt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212976"/>
            <a:ext cx="8141940" cy="1448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Discrete-time state space representation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Z-transform of discrete-time signal - Shannon theorem 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Discrete-time transfer function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Stability Analysis of Discrete-time 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and 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16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683568" y="5013176"/>
            <a:ext cx="7848872" cy="8640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1340768"/>
            <a:ext cx="7848872" cy="15121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3568" y="3501008"/>
            <a:ext cx="7848872" cy="10801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924974"/>
            <a:ext cx="8040950" cy="283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Stability Analysis of Discrete-time linear systems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306497"/>
            <a:ext cx="8280920" cy="580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 discrete-time system is stable </a:t>
            </a:r>
            <a:r>
              <a:rPr lang="en-US" altLang="zh-CN" sz="2400" dirty="0" err="1" smtClean="0"/>
              <a:t>iff</a:t>
            </a:r>
            <a:r>
              <a:rPr lang="en-US" altLang="zh-CN" sz="2400" dirty="0" smtClean="0"/>
              <a:t> all its poles (or </a:t>
            </a:r>
            <a:r>
              <a:rPr lang="en-US" altLang="zh-CN" sz="2400" dirty="0" err="1" smtClean="0"/>
              <a:t>eigenvalues</a:t>
            </a:r>
            <a:r>
              <a:rPr lang="en-US" altLang="zh-CN" sz="2400" dirty="0" smtClean="0"/>
              <a:t>) have a magnitude less than 1: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11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zh-CN" altLang="en-US" sz="2400" dirty="0"/>
          </a:p>
        </p:txBody>
      </p:sp>
      <p:grpSp>
        <p:nvGrpSpPr>
          <p:cNvPr id="2" name="组合 9"/>
          <p:cNvGrpSpPr/>
          <p:nvPr/>
        </p:nvGrpSpPr>
        <p:grpSpPr>
          <a:xfrm>
            <a:off x="539552" y="2170593"/>
            <a:ext cx="8004834" cy="792088"/>
            <a:chOff x="539552" y="2636912"/>
            <a:chExt cx="8004834" cy="792088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</a:blip>
            <a:srcRect/>
            <a:stretch>
              <a:fillRect/>
            </a:stretch>
          </p:blipFill>
          <p:spPr bwMode="auto">
            <a:xfrm>
              <a:off x="539552" y="2636912"/>
              <a:ext cx="8004834" cy="792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37913"/>
            <a:stretch>
              <a:fillRect/>
            </a:stretch>
          </p:blipFill>
          <p:spPr bwMode="auto">
            <a:xfrm>
              <a:off x="5004048" y="2852936"/>
              <a:ext cx="117921" cy="293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76056" y="2852936"/>
              <a:ext cx="189929" cy="293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Stability Analysis of Discrete-time linear systems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306496"/>
            <a:ext cx="828092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 err="1" smtClean="0"/>
              <a:t>Routh</a:t>
            </a:r>
            <a:r>
              <a:rPr lang="en-US" altLang="zh-CN" sz="2400" dirty="0" smtClean="0"/>
              <a:t> stability criterion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2400" dirty="0" smtClean="0"/>
              <a:t>Bilinear transform</a:t>
            </a:r>
          </a:p>
          <a:p>
            <a:pPr>
              <a:buFont typeface="Wingdings" pitchFamily="2" charset="2"/>
              <a:buChar char="Ø"/>
            </a:pPr>
            <a:endParaRPr lang="en-US" altLang="zh-CN" sz="2400" dirty="0" smtClean="0"/>
          </a:p>
          <a:p>
            <a:pPr>
              <a:buFont typeface="Wingdings" pitchFamily="2" charset="2"/>
              <a:buChar char="Ø"/>
            </a:pPr>
            <a:endParaRPr lang="en-US" altLang="zh-CN" sz="2400" dirty="0" smtClean="0"/>
          </a:p>
          <a:p>
            <a:pPr>
              <a:buFont typeface="Wingdings" pitchFamily="2" charset="2"/>
              <a:buChar char="Ø"/>
            </a:pPr>
            <a:endParaRPr lang="en-US" altLang="zh-CN" sz="2400" dirty="0" smtClean="0"/>
          </a:p>
          <a:p>
            <a:pPr>
              <a:buFont typeface="Wingdings" pitchFamily="2" charset="2"/>
              <a:buChar char="p"/>
            </a:pPr>
            <a:r>
              <a:rPr lang="en-US" altLang="zh-CN" sz="2400" u="sng" dirty="0" smtClean="0"/>
              <a:t>Exercise</a:t>
            </a:r>
            <a:r>
              <a:rPr lang="en-US" altLang="zh-CN" sz="2400" dirty="0" smtClean="0"/>
              <a:t>: Open-loop transfer function of a discrete-time system is defined:</a:t>
            </a:r>
          </a:p>
          <a:p>
            <a:pPr>
              <a:buFont typeface="Wingdings" pitchFamily="2" charset="2"/>
              <a:buChar char="Ø"/>
            </a:pPr>
            <a:endParaRPr lang="en-US" altLang="zh-CN" sz="2400" dirty="0" smtClean="0"/>
          </a:p>
          <a:p>
            <a:pPr>
              <a:buFont typeface="Wingdings" pitchFamily="2" charset="2"/>
              <a:buChar char="Ø"/>
            </a:pPr>
            <a:endParaRPr lang="en-US" altLang="zh-CN" sz="2400" dirty="0" smtClean="0"/>
          </a:p>
          <a:p>
            <a:r>
              <a:rPr lang="en-US" altLang="zh-CN" sz="2400" dirty="0" smtClean="0"/>
              <a:t>If the related close-loop system is stable, compute the range of k.</a:t>
            </a:r>
            <a:br>
              <a:rPr lang="en-US" altLang="zh-CN" sz="2400" dirty="0" smtClean="0"/>
            </a:br>
            <a:endParaRPr lang="zh-CN" altLang="en-US" sz="24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35696" y="2204864"/>
            <a:ext cx="1200150" cy="628650"/>
          </a:xfrm>
          <a:prstGeom prst="rect">
            <a:avLst/>
          </a:prstGeom>
          <a:noFill/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39752" y="3789040"/>
            <a:ext cx="3495675" cy="638175"/>
          </a:xfrm>
          <a:prstGeom prst="rect">
            <a:avLst/>
          </a:prstGeom>
          <a:noFill/>
        </p:spPr>
      </p:pic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0" y="1095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20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Examples</a:t>
            </a:r>
            <a:endParaRPr lang="en-US" altLang="zh-CN" sz="2000" dirty="0"/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/>
              <a:t>Definitions and </a:t>
            </a:r>
            <a:r>
              <a:rPr lang="en-US" altLang="zh-CN" sz="2000" dirty="0" smtClean="0"/>
              <a:t>criterions</a:t>
            </a:r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611560" y="1268760"/>
            <a:ext cx="7848872" cy="22322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539552" y="476672"/>
            <a:ext cx="7992888" cy="5976664"/>
          </a:xfrm>
        </p:spPr>
        <p:txBody>
          <a:bodyPr>
            <a:no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When experimental tuning of the closed-loop behavior is not possible (</a:t>
            </a:r>
            <a:r>
              <a:rPr lang="en-US" altLang="zh-CN" sz="2400" dirty="0" err="1" smtClean="0"/>
              <a:t>eg.Spacecraft</a:t>
            </a:r>
            <a:r>
              <a:rPr lang="en-US" altLang="zh-CN" sz="2400" dirty="0" smtClean="0"/>
              <a:t> , ...), the first step consists to model each component of the loop.</a:t>
            </a:r>
            <a:br>
              <a:rPr lang="en-US" altLang="zh-CN" sz="2400" dirty="0" smtClean="0"/>
            </a:br>
            <a:r>
              <a:rPr lang="en-US" altLang="zh-CN" sz="2400" dirty="0" smtClean="0"/>
              <a:t>Then, Control theory proposes analysis tools to study the interaction between these components and design tools to built the servo-loop controller.</a:t>
            </a:r>
            <a:br>
              <a:rPr lang="en-US" altLang="zh-CN" sz="2400" dirty="0" smtClean="0"/>
            </a:br>
            <a:endParaRPr lang="en-US" altLang="zh-CN" sz="2400" b="1" dirty="0" smtClean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b="1" dirty="0" smtClean="0"/>
              <a:t>EE32 </a:t>
            </a:r>
            <a:r>
              <a:rPr lang="en-US" altLang="zh-CN" sz="2400" dirty="0" smtClean="0"/>
              <a:t>Objectives:</a:t>
            </a:r>
          </a:p>
          <a:p>
            <a:pPr marL="432000" indent="-288000" algn="just">
              <a:lnSpc>
                <a:spcPts val="26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400" dirty="0" smtClean="0"/>
              <a:t>to model dynamic systems and to study mathematical</a:t>
            </a:r>
            <a:br>
              <a:rPr lang="en-US" altLang="zh-CN" sz="2400" dirty="0" smtClean="0"/>
            </a:br>
            <a:r>
              <a:rPr lang="en-US" altLang="zh-CN" sz="2400" dirty="0" smtClean="0"/>
              <a:t>representation of these models,</a:t>
            </a:r>
          </a:p>
          <a:p>
            <a:pPr marL="432000" indent="-288000" algn="just">
              <a:lnSpc>
                <a:spcPts val="26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400" dirty="0" smtClean="0"/>
              <a:t>to analyze dynamic properties of open-loop (and also closed-loop) systems.</a:t>
            </a:r>
          </a:p>
          <a:p>
            <a:pPr marL="432000" indent="-288000" algn="just">
              <a:lnSpc>
                <a:spcPts val="2600"/>
              </a:lnSpc>
              <a:buClr>
                <a:schemeClr val="accent4">
                  <a:lumMod val="75000"/>
                </a:schemeClr>
              </a:buClr>
              <a:buFont typeface="Wingdings" pitchFamily="2" charset="2"/>
              <a:buChar char="p"/>
            </a:pPr>
            <a:r>
              <a:rPr lang="en-US" altLang="zh-CN" sz="2400" dirty="0" smtClean="0"/>
              <a:t>to design controllers to improve dynamic properties of the closed-loop systems according to specifications (in terms of stability, rapidness, disturbance rejection, reference input </a:t>
            </a:r>
          </a:p>
          <a:p>
            <a:pPr marL="432000" indent="-288000">
              <a:lnSpc>
                <a:spcPts val="2600"/>
              </a:lnSpc>
              <a:spcBef>
                <a:spcPts val="0"/>
              </a:spcBef>
              <a:buClr>
                <a:schemeClr val="accent4">
                  <a:lumMod val="75000"/>
                </a:schemeClr>
              </a:buClr>
              <a:buNone/>
            </a:pPr>
            <a:r>
              <a:rPr lang="en-US" altLang="zh-CN" sz="2400" dirty="0" smtClean="0"/>
              <a:t>	tracking,...).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 </a:t>
            </a:r>
            <a:br>
              <a:rPr lang="en-US" altLang="zh-CN" sz="2000" dirty="0" smtClean="0"/>
            </a:br>
            <a:endParaRPr lang="en-US" altLang="zh-CN" sz="2000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20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Examples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Definitions and criterions</a:t>
            </a:r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611560" y="1268760"/>
            <a:ext cx="7848872" cy="21602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55576" y="4437112"/>
            <a:ext cx="7848872" cy="8640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116632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Example 1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91</a:t>
            </a:fld>
            <a:endParaRPr lang="zh-CN" altLang="en-US"/>
          </a:p>
        </p:txBody>
      </p:sp>
      <p:pic>
        <p:nvPicPr>
          <p:cNvPr id="8" name="图片 7" descr="e1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1124744"/>
            <a:ext cx="3773250" cy="34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080" y="1556792"/>
            <a:ext cx="3456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Input: </a:t>
            </a:r>
            <a:r>
              <a:rPr lang="en-US" altLang="zh-CN" sz="2400" i="1" dirty="0" smtClean="0">
                <a:latin typeface="Georgia" pitchFamily="18" charset="0"/>
              </a:rPr>
              <a:t>u</a:t>
            </a:r>
          </a:p>
          <a:p>
            <a:r>
              <a:rPr lang="en-US" altLang="zh-CN" sz="2400" dirty="0" smtClean="0"/>
              <a:t>Output: </a:t>
            </a:r>
            <a:r>
              <a:rPr lang="en-US" altLang="zh-CN" sz="2400" i="1" dirty="0" smtClean="0">
                <a:latin typeface="Georgia" pitchFamily="18" charset="0"/>
              </a:rPr>
              <a:t>y=</a:t>
            </a:r>
            <a:r>
              <a:rPr lang="en-US" altLang="zh-CN" sz="2400" i="1" dirty="0" err="1" smtClean="0">
                <a:latin typeface="Georgia" pitchFamily="18" charset="0"/>
              </a:rPr>
              <a:t>u</a:t>
            </a:r>
            <a:r>
              <a:rPr lang="en-US" altLang="zh-CN" sz="1600" i="1" dirty="0" err="1" smtClean="0">
                <a:latin typeface="Georgia" pitchFamily="18" charset="0"/>
              </a:rPr>
              <a:t>c</a:t>
            </a:r>
            <a:endParaRPr lang="en-US" altLang="zh-CN" sz="2400" i="1" dirty="0" smtClean="0">
              <a:latin typeface="Georgia" pitchFamily="18" charset="0"/>
            </a:endParaRPr>
          </a:p>
          <a:p>
            <a:r>
              <a:rPr lang="en-US" altLang="zh-CN" sz="2400" dirty="0" smtClean="0"/>
              <a:t>State variables:</a:t>
            </a:r>
          </a:p>
          <a:p>
            <a:r>
              <a:rPr lang="en-US" altLang="zh-CN" sz="2400" i="1" dirty="0" smtClean="0">
                <a:latin typeface="Georgia" pitchFamily="18" charset="0"/>
              </a:rPr>
              <a:t>x1=</a:t>
            </a:r>
            <a:r>
              <a:rPr lang="en-US" altLang="zh-CN" sz="2400" i="1" dirty="0" err="1" smtClean="0">
                <a:latin typeface="Georgia" pitchFamily="18" charset="0"/>
              </a:rPr>
              <a:t>i</a:t>
            </a:r>
            <a:r>
              <a:rPr lang="en-US" altLang="zh-CN" sz="1200" i="1" dirty="0" err="1" smtClean="0">
                <a:latin typeface="Georgia" pitchFamily="18" charset="0"/>
              </a:rPr>
              <a:t>L</a:t>
            </a:r>
            <a:endParaRPr lang="en-US" altLang="zh-CN" sz="2400" i="1" dirty="0" smtClean="0">
              <a:latin typeface="Georgia" pitchFamily="18" charset="0"/>
            </a:endParaRPr>
          </a:p>
          <a:p>
            <a:r>
              <a:rPr lang="en-US" altLang="zh-CN" sz="2400" i="1" dirty="0" smtClean="0">
                <a:latin typeface="Georgia" pitchFamily="18" charset="0"/>
              </a:rPr>
              <a:t>x2=</a:t>
            </a:r>
            <a:r>
              <a:rPr lang="en-US" altLang="zh-CN" sz="2400" i="1" dirty="0" err="1" smtClean="0">
                <a:latin typeface="Georgia" pitchFamily="18" charset="0"/>
              </a:rPr>
              <a:t>u</a:t>
            </a:r>
            <a:r>
              <a:rPr lang="en-US" altLang="zh-CN" sz="1600" i="1" dirty="0" err="1" smtClean="0">
                <a:latin typeface="Georgia" pitchFamily="18" charset="0"/>
              </a:rPr>
              <a:t>c</a:t>
            </a:r>
            <a:endParaRPr lang="en-US" altLang="zh-CN" sz="2400" i="1" dirty="0" smtClean="0">
              <a:latin typeface="Georgia" pitchFamily="18" charset="0"/>
            </a:endParaRP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Initial conditions: </a:t>
            </a:r>
          </a:p>
          <a:p>
            <a:r>
              <a:rPr lang="en-US" altLang="zh-CN" sz="2400" i="1" dirty="0" smtClean="0">
                <a:latin typeface="Georgia" pitchFamily="18" charset="0"/>
              </a:rPr>
              <a:t>x</a:t>
            </a:r>
            <a:r>
              <a:rPr lang="en-US" altLang="zh-CN" sz="1200" i="1" dirty="0" smtClean="0">
                <a:latin typeface="Georgia" pitchFamily="18" charset="0"/>
              </a:rPr>
              <a:t>(0)</a:t>
            </a:r>
            <a:r>
              <a:rPr lang="en-US" altLang="zh-CN" sz="2400" i="1" dirty="0" smtClean="0">
                <a:latin typeface="Georgia" pitchFamily="18" charset="0"/>
              </a:rPr>
              <a:t>=0</a:t>
            </a:r>
            <a:br>
              <a:rPr lang="en-US" altLang="zh-CN" sz="2400" i="1" dirty="0" smtClean="0">
                <a:latin typeface="Georgia" pitchFamily="18" charset="0"/>
              </a:rPr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116632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Example 2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92</a:t>
            </a:fld>
            <a:endParaRPr lang="zh-CN" altLang="en-US"/>
          </a:p>
        </p:txBody>
      </p:sp>
      <p:pic>
        <p:nvPicPr>
          <p:cNvPr id="8" name="图片 7" descr="e2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5266" y="1607849"/>
            <a:ext cx="3480750" cy="26626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080" y="1556792"/>
            <a:ext cx="3456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Input: </a:t>
            </a:r>
            <a:r>
              <a:rPr lang="en-US" altLang="zh-CN" sz="2400" i="1" dirty="0" smtClean="0">
                <a:latin typeface="Georgia" pitchFamily="18" charset="0"/>
              </a:rPr>
              <a:t>u</a:t>
            </a:r>
          </a:p>
          <a:p>
            <a:r>
              <a:rPr lang="en-US" altLang="zh-CN" sz="2400" dirty="0" smtClean="0"/>
              <a:t>Output: </a:t>
            </a:r>
            <a:r>
              <a:rPr lang="en-US" altLang="zh-CN" sz="2400" i="1" dirty="0" smtClean="0">
                <a:latin typeface="Georgia" pitchFamily="18" charset="0"/>
              </a:rPr>
              <a:t>y=u</a:t>
            </a:r>
            <a:r>
              <a:rPr lang="en-US" altLang="zh-CN" sz="1600" i="1" dirty="0" smtClean="0">
                <a:latin typeface="Georgia" pitchFamily="18" charset="0"/>
              </a:rPr>
              <a:t>c</a:t>
            </a:r>
            <a:r>
              <a:rPr lang="en-US" altLang="zh-CN" sz="1050" i="1" dirty="0" smtClean="0">
                <a:latin typeface="Georgia" pitchFamily="18" charset="0"/>
              </a:rPr>
              <a:t>2</a:t>
            </a:r>
            <a:endParaRPr lang="en-US" altLang="zh-CN" sz="2400" i="1" dirty="0" smtClean="0">
              <a:latin typeface="Georgia" pitchFamily="18" charset="0"/>
            </a:endParaRPr>
          </a:p>
          <a:p>
            <a:r>
              <a:rPr lang="en-US" altLang="zh-CN" sz="2400" dirty="0" smtClean="0"/>
              <a:t>State variables:</a:t>
            </a:r>
          </a:p>
          <a:p>
            <a:r>
              <a:rPr lang="en-US" altLang="zh-CN" sz="2400" i="1" dirty="0" smtClean="0">
                <a:latin typeface="Georgia" pitchFamily="18" charset="0"/>
              </a:rPr>
              <a:t>x1=u</a:t>
            </a:r>
            <a:r>
              <a:rPr lang="en-US" altLang="zh-CN" sz="1600" i="1" dirty="0" smtClean="0">
                <a:latin typeface="Georgia" pitchFamily="18" charset="0"/>
              </a:rPr>
              <a:t>c</a:t>
            </a:r>
            <a:r>
              <a:rPr lang="en-US" altLang="zh-CN" sz="1050" i="1" dirty="0" smtClean="0">
                <a:latin typeface="Georgia" pitchFamily="18" charset="0"/>
              </a:rPr>
              <a:t>1</a:t>
            </a:r>
            <a:endParaRPr lang="en-US" altLang="zh-CN" sz="2400" i="1" dirty="0" smtClean="0">
              <a:latin typeface="Georgia" pitchFamily="18" charset="0"/>
            </a:endParaRPr>
          </a:p>
          <a:p>
            <a:r>
              <a:rPr lang="en-US" altLang="zh-CN" sz="2400" i="1" dirty="0" smtClean="0">
                <a:latin typeface="Georgia" pitchFamily="18" charset="0"/>
              </a:rPr>
              <a:t>x2=u</a:t>
            </a:r>
            <a:r>
              <a:rPr lang="en-US" altLang="zh-CN" sz="1600" i="1" dirty="0" smtClean="0">
                <a:latin typeface="Georgia" pitchFamily="18" charset="0"/>
              </a:rPr>
              <a:t>c</a:t>
            </a:r>
            <a:r>
              <a:rPr lang="en-US" altLang="zh-CN" sz="1050" i="1" dirty="0" smtClean="0">
                <a:latin typeface="Georgia" pitchFamily="18" charset="0"/>
              </a:rPr>
              <a:t>2</a:t>
            </a:r>
            <a:endParaRPr lang="en-US" altLang="zh-CN" sz="2400" i="1" dirty="0" smtClean="0">
              <a:latin typeface="Georgia" pitchFamily="18" charset="0"/>
            </a:endParaRP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Initial conditions: </a:t>
            </a:r>
          </a:p>
          <a:p>
            <a:r>
              <a:rPr lang="en-US" altLang="zh-CN" sz="2400" i="1" dirty="0" smtClean="0">
                <a:latin typeface="Georgia" pitchFamily="18" charset="0"/>
              </a:rPr>
              <a:t>x</a:t>
            </a:r>
            <a:r>
              <a:rPr lang="en-US" altLang="zh-CN" sz="1600" i="1" dirty="0" smtClean="0">
                <a:latin typeface="Georgia" pitchFamily="18" charset="0"/>
              </a:rPr>
              <a:t>1</a:t>
            </a:r>
            <a:r>
              <a:rPr lang="en-US" altLang="zh-CN" sz="1200" i="1" dirty="0" smtClean="0">
                <a:latin typeface="Georgia" pitchFamily="18" charset="0"/>
              </a:rPr>
              <a:t>(0)</a:t>
            </a:r>
            <a:r>
              <a:rPr lang="en-US" altLang="zh-CN" sz="2400" i="1" dirty="0" smtClean="0">
                <a:latin typeface="Georgia" pitchFamily="18" charset="0"/>
              </a:rPr>
              <a:t>= x</a:t>
            </a:r>
            <a:r>
              <a:rPr lang="en-US" altLang="zh-CN" sz="1600" i="1" dirty="0" smtClean="0">
                <a:latin typeface="Georgia" pitchFamily="18" charset="0"/>
              </a:rPr>
              <a:t>2</a:t>
            </a:r>
            <a:r>
              <a:rPr lang="en-US" altLang="zh-CN" sz="1200" i="1" dirty="0" smtClean="0">
                <a:latin typeface="Georgia" pitchFamily="18" charset="0"/>
              </a:rPr>
              <a:t>(0)</a:t>
            </a:r>
            <a:r>
              <a:rPr lang="en-US" altLang="zh-CN" sz="2400" i="1" dirty="0" smtClean="0">
                <a:latin typeface="Georgia" pitchFamily="18" charset="0"/>
              </a:rPr>
              <a:t/>
            </a:r>
            <a:br>
              <a:rPr lang="en-US" altLang="zh-CN" sz="2400" i="1" dirty="0" smtClean="0">
                <a:latin typeface="Georgia" pitchFamily="18" charset="0"/>
              </a:rPr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endParaRPr lang="zh-CN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b="65718"/>
          <a:stretch>
            <a:fillRect/>
          </a:stretch>
        </p:blipFill>
        <p:spPr bwMode="auto">
          <a:xfrm>
            <a:off x="515334" y="1522640"/>
            <a:ext cx="8089114" cy="1690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116632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Example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923236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Let us consider the following interconnection structure between 3 sub-systems with initial conditions=0 :</a:t>
            </a:r>
            <a:br>
              <a:rPr lang="en-US" altLang="zh-CN" sz="2400" dirty="0" smtClean="0"/>
            </a:br>
            <a:r>
              <a:rPr lang="en-US" altLang="zh-CN" sz="2400" dirty="0" smtClean="0"/>
              <a:t> </a:t>
            </a:r>
            <a:br>
              <a:rPr lang="en-US" altLang="zh-CN" sz="2400" dirty="0" smtClean="0"/>
            </a:br>
            <a:endParaRPr lang="zh-CN" altLang="en-US" sz="24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93</a:t>
            </a:fld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t="35572" b="26457"/>
          <a:stretch>
            <a:fillRect/>
          </a:stretch>
        </p:blipFill>
        <p:spPr bwMode="auto">
          <a:xfrm>
            <a:off x="539552" y="3140968"/>
            <a:ext cx="8089114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73373"/>
          <a:stretch>
            <a:fillRect/>
          </a:stretch>
        </p:blipFill>
        <p:spPr bwMode="auto">
          <a:xfrm>
            <a:off x="539552" y="4941168"/>
            <a:ext cx="8089114" cy="131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</a:blip>
          <a:srcRect b="93761"/>
          <a:stretch>
            <a:fillRect/>
          </a:stretch>
        </p:blipFill>
        <p:spPr bwMode="auto">
          <a:xfrm>
            <a:off x="611560" y="836712"/>
            <a:ext cx="797341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457200" y="116632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Example 2</a:t>
            </a:r>
            <a:endParaRPr lang="en-US" altLang="zh-CN" sz="36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  <a:ea typeface="+mj-ea"/>
              <a:cs typeface="+mj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94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62246"/>
          <a:stretch>
            <a:fillRect/>
          </a:stretch>
        </p:blipFill>
        <p:spPr bwMode="auto">
          <a:xfrm>
            <a:off x="251520" y="4437112"/>
            <a:ext cx="7973412" cy="2178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6094" b="38857"/>
          <a:stretch>
            <a:fillRect/>
          </a:stretch>
        </p:blipFill>
        <p:spPr bwMode="auto">
          <a:xfrm>
            <a:off x="611560" y="1268760"/>
            <a:ext cx="7973412" cy="317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457200" y="116632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Example 2</a:t>
            </a:r>
            <a:endParaRPr lang="en-US" altLang="zh-CN" sz="36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  <a:ea typeface="+mj-ea"/>
              <a:cs typeface="+mj-cs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</a:blip>
          <a:srcRect/>
          <a:stretch>
            <a:fillRect/>
          </a:stretch>
        </p:blipFill>
        <p:spPr bwMode="auto">
          <a:xfrm>
            <a:off x="323528" y="1124744"/>
            <a:ext cx="8491438" cy="513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Outline</a:t>
            </a:r>
            <a:endParaRPr lang="zh-CN" altLang="en-US" sz="3600" dirty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340768"/>
            <a:ext cx="8003232" cy="5400600"/>
          </a:xfrm>
        </p:spPr>
        <p:txBody>
          <a:bodyPr>
            <a:noAutofit/>
          </a:bodyPr>
          <a:lstStyle/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Introduction</a:t>
            </a:r>
            <a:endParaRPr lang="en-US" altLang="zh-CN" sz="1600" dirty="0" smtClean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Modeling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mathematical representations of models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system analysis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16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Discrete-time 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linear systems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endParaRPr lang="en-US" altLang="zh-CN" sz="1600" dirty="0" smtClean="0"/>
          </a:p>
          <a:p>
            <a:pPr marL="180000" indent="-360000">
              <a:buClr>
                <a:schemeClr val="accent4">
                  <a:lumMod val="75000"/>
                </a:schemeClr>
              </a:buClr>
              <a:buFont typeface="Wingdings" pitchFamily="2" charset="2"/>
              <a:buChar char="u"/>
            </a:pPr>
            <a:r>
              <a:rPr lang="en-US" altLang="zh-CN" sz="2000" b="1" dirty="0" smtClean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Controllability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and </a:t>
            </a:r>
            <a:r>
              <a:rPr lang="en-US" altLang="zh-CN" sz="2000" b="1" dirty="0" err="1">
                <a:solidFill>
                  <a:schemeClr val="accent4">
                    <a:lumMod val="75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  <a:latin typeface="Georgia" pitchFamily="18" charset="0"/>
            </a:endParaRP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Examples</a:t>
            </a:r>
          </a:p>
          <a:p>
            <a:pPr marL="540000" indent="-180000"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</a:pPr>
            <a:r>
              <a:rPr lang="en-US" altLang="zh-CN" sz="2000" dirty="0" smtClean="0"/>
              <a:t>Definitions and criterions</a:t>
            </a:r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611560" y="1268760"/>
            <a:ext cx="7848872" cy="22322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55576" y="4797152"/>
            <a:ext cx="7848872" cy="5040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7544" y="4077072"/>
            <a:ext cx="7848872" cy="360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</a:blip>
          <a:srcRect/>
          <a:stretch>
            <a:fillRect/>
          </a:stretch>
        </p:blipFill>
        <p:spPr bwMode="auto">
          <a:xfrm>
            <a:off x="395536" y="1484784"/>
            <a:ext cx="8431719" cy="443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57200" y="346646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Definitions and criterions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37913" b="14728"/>
          <a:stretch>
            <a:fillRect/>
          </a:stretch>
        </p:blipFill>
        <p:spPr bwMode="auto">
          <a:xfrm>
            <a:off x="5855445" y="1516534"/>
            <a:ext cx="84708" cy="25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37913" b="14728"/>
          <a:stretch>
            <a:fillRect/>
          </a:stretch>
        </p:blipFill>
        <p:spPr bwMode="auto">
          <a:xfrm>
            <a:off x="5592812" y="2899544"/>
            <a:ext cx="84708" cy="25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457200" y="346646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6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  <a:ea typeface="+mj-ea"/>
                <a:cs typeface="+mj-cs"/>
              </a:rPr>
              <a:t>Definitions and criterions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</a:blip>
          <a:srcRect/>
          <a:stretch>
            <a:fillRect/>
          </a:stretch>
        </p:blipFill>
        <p:spPr bwMode="auto">
          <a:xfrm>
            <a:off x="323528" y="1333151"/>
            <a:ext cx="8640960" cy="5048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37913" b="14728"/>
          <a:stretch>
            <a:fillRect/>
          </a:stretch>
        </p:blipFill>
        <p:spPr bwMode="auto">
          <a:xfrm>
            <a:off x="4197102" y="2236614"/>
            <a:ext cx="84708" cy="25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37913" b="14728"/>
          <a:stretch>
            <a:fillRect/>
          </a:stretch>
        </p:blipFill>
        <p:spPr bwMode="auto">
          <a:xfrm>
            <a:off x="4055244" y="3670424"/>
            <a:ext cx="84708" cy="25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0" y="274638"/>
            <a:ext cx="91440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Exercise: </a:t>
            </a:r>
            <a:r>
              <a:rPr lang="en-US" altLang="zh-CN" sz="2800" b="1" dirty="0" err="1" smtClean="0">
                <a:solidFill>
                  <a:schemeClr val="accent4">
                    <a:lumMod val="50000"/>
                  </a:schemeClr>
                </a:solidFill>
                <a:latin typeface="Georgia" pitchFamily="18" charset="0"/>
              </a:rPr>
              <a:t>observability</a:t>
            </a:r>
            <a:endParaRPr lang="en-US" altLang="zh-CN" sz="2800" b="1" dirty="0" smtClean="0">
              <a:solidFill>
                <a:schemeClr val="accent4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306496"/>
            <a:ext cx="8280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p"/>
            </a:pPr>
            <a:r>
              <a:rPr lang="en-US" altLang="zh-CN" sz="2400" u="sng" dirty="0" smtClean="0"/>
              <a:t>Exercise</a:t>
            </a:r>
            <a:r>
              <a:rPr lang="en-US" altLang="zh-CN" sz="2400" dirty="0" smtClean="0"/>
              <a:t>: consider the </a:t>
            </a:r>
            <a:r>
              <a:rPr lang="en-US" altLang="zh-CN" sz="2400" dirty="0" err="1" smtClean="0"/>
              <a:t>observability</a:t>
            </a:r>
            <a:r>
              <a:rPr lang="en-US" altLang="zh-CN" sz="2400" dirty="0" smtClean="0"/>
              <a:t> of following systems. </a:t>
            </a:r>
          </a:p>
          <a:p>
            <a:pPr>
              <a:buFont typeface="Wingdings" pitchFamily="2" charset="2"/>
              <a:buChar char="p"/>
            </a:pPr>
            <a:endParaRPr lang="en-US" altLang="zh-CN" sz="2400" dirty="0" smtClean="0"/>
          </a:p>
          <a:p>
            <a:pPr lvl="3"/>
            <a:r>
              <a:rPr lang="en-US" altLang="zh-CN" sz="2400" dirty="0" smtClean="0"/>
              <a:t>1.</a:t>
            </a:r>
          </a:p>
          <a:p>
            <a:pPr lvl="3"/>
            <a:endParaRPr lang="en-US" altLang="zh-CN" sz="2400" dirty="0" smtClean="0"/>
          </a:p>
          <a:p>
            <a:pPr lvl="3"/>
            <a:endParaRPr lang="en-US" altLang="zh-CN" sz="2400" dirty="0" smtClean="0"/>
          </a:p>
          <a:p>
            <a:pPr lvl="3"/>
            <a:endParaRPr lang="en-US" altLang="zh-CN" sz="2400" dirty="0" smtClean="0"/>
          </a:p>
          <a:p>
            <a:pPr lvl="3"/>
            <a:endParaRPr lang="en-US" altLang="zh-CN" sz="2400" dirty="0" smtClean="0"/>
          </a:p>
          <a:p>
            <a:pPr lvl="3"/>
            <a:r>
              <a:rPr lang="en-US" altLang="zh-CN" sz="2400" dirty="0" smtClean="0"/>
              <a:t>2.</a:t>
            </a:r>
            <a:endParaRPr lang="zh-CN" altLang="en-US" sz="2400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1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05FF2-79CE-4E26-9E06-FFA64719526A}" type="slidenum">
              <a:rPr lang="zh-CN" altLang="en-US" smtClean="0"/>
              <a:pPr/>
              <a:t>99</a:t>
            </a:fld>
            <a:endParaRPr lang="zh-CN" alt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11760" y="1988840"/>
            <a:ext cx="4124325" cy="733425"/>
          </a:xfrm>
          <a:prstGeom prst="rect">
            <a:avLst/>
          </a:prstGeom>
          <a:noFill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90850" y="2780928"/>
            <a:ext cx="2752725" cy="657225"/>
          </a:xfrm>
          <a:prstGeom prst="rect">
            <a:avLst/>
          </a:prstGeom>
          <a:noFill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11760" y="3789040"/>
            <a:ext cx="4638675" cy="733425"/>
          </a:xfrm>
          <a:prstGeom prst="rect">
            <a:avLst/>
          </a:prstGeom>
          <a:noFill/>
        </p:spPr>
      </p:pic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90850" y="4643983"/>
            <a:ext cx="3009900" cy="657225"/>
          </a:xfrm>
          <a:prstGeom prst="rect">
            <a:avLst/>
          </a:prstGeom>
          <a:noFill/>
        </p:spPr>
      </p:pic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0" y="2305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0" y="46101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20283</TotalTime>
  <Words>2747</Words>
  <Application>Microsoft Office PowerPoint</Application>
  <PresentationFormat>全屏显示(4:3)</PresentationFormat>
  <Paragraphs>774</Paragraphs>
  <Slides>103</Slides>
  <Notes>11</Notes>
  <HiddenSlides>1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链接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05" baseType="lpstr">
      <vt:lpstr>Office 主题</vt:lpstr>
      <vt:lpstr>C:\Documents and Settings\Administrator\桌面\动态系统建模\绘图1.vsd\Drawing\~页-2\Sheet.1</vt:lpstr>
      <vt:lpstr>Representation and Analysis of Dynamical Systems</vt:lpstr>
      <vt:lpstr>Outline</vt:lpstr>
      <vt:lpstr>Outline</vt:lpstr>
      <vt:lpstr>Outline</vt:lpstr>
      <vt:lpstr>Generalities</vt:lpstr>
      <vt:lpstr>幻灯片 6</vt:lpstr>
      <vt:lpstr>幻灯片 7</vt:lpstr>
      <vt:lpstr>幻灯片 8</vt:lpstr>
      <vt:lpstr>幻灯片 9</vt:lpstr>
      <vt:lpstr>Outline</vt:lpstr>
      <vt:lpstr>幻灯片 11</vt:lpstr>
      <vt:lpstr>Outline</vt:lpstr>
      <vt:lpstr>幻灯片 13</vt:lpstr>
      <vt:lpstr>Outline</vt:lpstr>
      <vt:lpstr>幻灯片 15</vt:lpstr>
      <vt:lpstr>Outline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Outline</vt:lpstr>
      <vt:lpstr>幻灯片 27</vt:lpstr>
      <vt:lpstr>幻灯片 28</vt:lpstr>
      <vt:lpstr>幻灯片 29</vt:lpstr>
      <vt:lpstr>幻灯片 30</vt:lpstr>
      <vt:lpstr>Outline</vt:lpstr>
      <vt:lpstr>Block-diagram representation</vt:lpstr>
      <vt:lpstr>Block-diagram equivalent conversion</vt:lpstr>
      <vt:lpstr>Block-diagram equivalent conversion</vt:lpstr>
      <vt:lpstr>幻灯片 35</vt:lpstr>
      <vt:lpstr>Outline</vt:lpstr>
      <vt:lpstr>幻灯片 37</vt:lpstr>
      <vt:lpstr>幻灯片 38</vt:lpstr>
      <vt:lpstr>幻灯片 39</vt:lpstr>
      <vt:lpstr>幻灯片 40</vt:lpstr>
      <vt:lpstr>Outline</vt:lpstr>
      <vt:lpstr>幻灯片 42</vt:lpstr>
      <vt:lpstr>Outline</vt:lpstr>
      <vt:lpstr>Outline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Outline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Step responses for second order system with zeros</vt:lpstr>
      <vt:lpstr>Outline</vt:lpstr>
      <vt:lpstr>Frequency-domain analysis</vt:lpstr>
      <vt:lpstr>BODE plots for a first order system</vt:lpstr>
      <vt:lpstr>BODE plots for a second order system</vt:lpstr>
      <vt:lpstr>幻灯片 67</vt:lpstr>
      <vt:lpstr>NYQUIST plots</vt:lpstr>
      <vt:lpstr>Cauchy's argument principle</vt:lpstr>
      <vt:lpstr>Nyquist stability criterion</vt:lpstr>
      <vt:lpstr>Outline</vt:lpstr>
      <vt:lpstr>Outline</vt:lpstr>
      <vt:lpstr>Discrete-time state space representation</vt:lpstr>
      <vt:lpstr>Discrete-time state space equation integration</vt:lpstr>
      <vt:lpstr>Discrete-time state space equation integration</vt:lpstr>
      <vt:lpstr>Outline</vt:lpstr>
      <vt:lpstr>Z-transform of discrete-time signal</vt:lpstr>
      <vt:lpstr>幻灯片 78</vt:lpstr>
      <vt:lpstr>幻灯片 79</vt:lpstr>
      <vt:lpstr>幻灯片 80</vt:lpstr>
      <vt:lpstr>幻灯片 81</vt:lpstr>
      <vt:lpstr>Outline</vt:lpstr>
      <vt:lpstr>幻灯片 83</vt:lpstr>
      <vt:lpstr>System with Zero-order Holder</vt:lpstr>
      <vt:lpstr>Conversion state-space ⇔ transfer function</vt:lpstr>
      <vt:lpstr>Outline</vt:lpstr>
      <vt:lpstr>幻灯片 87</vt:lpstr>
      <vt:lpstr>幻灯片 88</vt:lpstr>
      <vt:lpstr>Outline</vt:lpstr>
      <vt:lpstr>Outline</vt:lpstr>
      <vt:lpstr>幻灯片 91</vt:lpstr>
      <vt:lpstr>幻灯片 92</vt:lpstr>
      <vt:lpstr>幻灯片 93</vt:lpstr>
      <vt:lpstr>幻灯片 94</vt:lpstr>
      <vt:lpstr>幻灯片 95</vt:lpstr>
      <vt:lpstr>Outline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and Analysis of Dynamical Systems</dc:title>
  <dc:creator>AutoBVT</dc:creator>
  <cp:lastModifiedBy>AutoBVT</cp:lastModifiedBy>
  <cp:revision>846</cp:revision>
  <dcterms:created xsi:type="dcterms:W3CDTF">2015-08-29T00:11:35Z</dcterms:created>
  <dcterms:modified xsi:type="dcterms:W3CDTF">2015-10-29T04:47:36Z</dcterms:modified>
</cp:coreProperties>
</file>